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9"/>
  </p:notesMasterIdLst>
  <p:sldIdLst>
    <p:sldId id="298" r:id="rId2"/>
    <p:sldId id="299" r:id="rId3"/>
    <p:sldId id="300" r:id="rId4"/>
    <p:sldId id="301" r:id="rId5"/>
    <p:sldId id="269" r:id="rId6"/>
    <p:sldId id="310" r:id="rId7"/>
    <p:sldId id="259" r:id="rId8"/>
    <p:sldId id="271" r:id="rId9"/>
    <p:sldId id="272" r:id="rId10"/>
    <p:sldId id="273" r:id="rId11"/>
    <p:sldId id="312" r:id="rId12"/>
    <p:sldId id="274" r:id="rId13"/>
    <p:sldId id="311" r:id="rId14"/>
    <p:sldId id="292" r:id="rId15"/>
    <p:sldId id="275" r:id="rId16"/>
    <p:sldId id="287" r:id="rId17"/>
    <p:sldId id="276" r:id="rId18"/>
    <p:sldId id="289" r:id="rId19"/>
    <p:sldId id="279" r:id="rId20"/>
    <p:sldId id="280" r:id="rId21"/>
    <p:sldId id="281" r:id="rId22"/>
    <p:sldId id="282" r:id="rId23"/>
    <p:sldId id="283" r:id="rId24"/>
    <p:sldId id="284" r:id="rId25"/>
    <p:sldId id="307" r:id="rId26"/>
    <p:sldId id="293" r:id="rId27"/>
    <p:sldId id="285" r:id="rId28"/>
    <p:sldId id="286" r:id="rId29"/>
    <p:sldId id="288" r:id="rId30"/>
    <p:sldId id="278" r:id="rId31"/>
    <p:sldId id="308" r:id="rId32"/>
    <p:sldId id="296" r:id="rId33"/>
    <p:sldId id="295" r:id="rId34"/>
    <p:sldId id="313" r:id="rId35"/>
    <p:sldId id="309" r:id="rId36"/>
    <p:sldId id="294" r:id="rId37"/>
    <p:sldId id="290" r:id="rId38"/>
    <p:sldId id="291" r:id="rId39"/>
    <p:sldId id="305" r:id="rId40"/>
    <p:sldId id="306" r:id="rId41"/>
    <p:sldId id="277" r:id="rId42"/>
    <p:sldId id="314" r:id="rId43"/>
    <p:sldId id="315" r:id="rId44"/>
    <p:sldId id="316" r:id="rId45"/>
    <p:sldId id="317" r:id="rId46"/>
    <p:sldId id="318" r:id="rId47"/>
    <p:sldId id="319" r:id="rId48"/>
    <p:sldId id="320" r:id="rId49"/>
    <p:sldId id="321" r:id="rId50"/>
    <p:sldId id="322" r:id="rId51"/>
    <p:sldId id="323" r:id="rId52"/>
    <p:sldId id="324" r:id="rId53"/>
    <p:sldId id="325" r:id="rId54"/>
    <p:sldId id="326" r:id="rId55"/>
    <p:sldId id="327" r:id="rId56"/>
    <p:sldId id="328" r:id="rId57"/>
    <p:sldId id="329" r:id="rId58"/>
    <p:sldId id="330" r:id="rId59"/>
    <p:sldId id="331" r:id="rId60"/>
    <p:sldId id="332" r:id="rId61"/>
    <p:sldId id="333" r:id="rId62"/>
    <p:sldId id="334" r:id="rId63"/>
    <p:sldId id="335" r:id="rId64"/>
    <p:sldId id="336" r:id="rId65"/>
    <p:sldId id="302" r:id="rId66"/>
    <p:sldId id="303" r:id="rId67"/>
    <p:sldId id="304"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849" autoAdjust="0"/>
  </p:normalViewPr>
  <p:slideViewPr>
    <p:cSldViewPr>
      <p:cViewPr varScale="1">
        <p:scale>
          <a:sx n="49" d="100"/>
          <a:sy n="49" d="100"/>
        </p:scale>
        <p:origin x="60" y="46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spPr>
            <a:ln w="28575" cap="rnd">
              <a:solidFill>
                <a:schemeClr val="accent2"/>
              </a:solidFill>
              <a:round/>
            </a:ln>
            <a:effectLst/>
          </c:spPr>
          <c:marker>
            <c:symbol val="none"/>
          </c:marker>
          <c:val>
            <c:numRef>
              <c:f>Sheet1!$D$2:$D$17</c:f>
              <c:numCache>
                <c:formatCode>0</c:formatCode>
                <c:ptCount val="16"/>
                <c:pt idx="0">
                  <c:v>56</c:v>
                </c:pt>
                <c:pt idx="1">
                  <c:v>32</c:v>
                </c:pt>
                <c:pt idx="2">
                  <c:v>24</c:v>
                </c:pt>
                <c:pt idx="3">
                  <c:v>20</c:v>
                </c:pt>
                <c:pt idx="4">
                  <c:v>17.600000000000001</c:v>
                </c:pt>
                <c:pt idx="5">
                  <c:v>16</c:v>
                </c:pt>
                <c:pt idx="6">
                  <c:v>14.857142857142858</c:v>
                </c:pt>
                <c:pt idx="7">
                  <c:v>14</c:v>
                </c:pt>
                <c:pt idx="8">
                  <c:v>13.333333333333332</c:v>
                </c:pt>
                <c:pt idx="9">
                  <c:v>12.8</c:v>
                </c:pt>
                <c:pt idx="10">
                  <c:v>12.363636363636363</c:v>
                </c:pt>
                <c:pt idx="11">
                  <c:v>12</c:v>
                </c:pt>
                <c:pt idx="12">
                  <c:v>11.692307692307693</c:v>
                </c:pt>
                <c:pt idx="13">
                  <c:v>11.428571428571429</c:v>
                </c:pt>
                <c:pt idx="14">
                  <c:v>11.2</c:v>
                </c:pt>
                <c:pt idx="15">
                  <c:v>11</c:v>
                </c:pt>
              </c:numCache>
            </c:numRef>
          </c:val>
          <c:smooth val="0"/>
        </c:ser>
        <c:dLbls>
          <c:showLegendKey val="0"/>
          <c:showVal val="0"/>
          <c:showCatName val="0"/>
          <c:showSerName val="0"/>
          <c:showPercent val="0"/>
          <c:showBubbleSize val="0"/>
        </c:dLbls>
        <c:smooth val="0"/>
        <c:axId val="239497488"/>
        <c:axId val="251647776"/>
      </c:lineChart>
      <c:catAx>
        <c:axId val="239497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251647776"/>
        <c:crosses val="autoZero"/>
        <c:auto val="1"/>
        <c:lblAlgn val="ctr"/>
        <c:lblOffset val="100"/>
        <c:noMultiLvlLbl val="0"/>
      </c:catAx>
      <c:valAx>
        <c:axId val="25164777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2394974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05866991605023E-2"/>
          <c:y val="0.16922517821367003"/>
          <c:w val="0.92955671962367181"/>
          <c:h val="0.70076168289614682"/>
        </c:manualLayout>
      </c:layout>
      <c:barChart>
        <c:barDir val="col"/>
        <c:grouping val="clustered"/>
        <c:varyColors val="0"/>
        <c:ser>
          <c:idx val="0"/>
          <c:order val="0"/>
          <c:tx>
            <c:strRef>
              <c:f>Sheet2!$D$1</c:f>
              <c:strCache>
                <c:ptCount val="1"/>
                <c:pt idx="0">
                  <c:v>Space Used GB</c:v>
                </c:pt>
              </c:strCache>
            </c:strRef>
          </c:tx>
          <c:spPr>
            <a:solidFill>
              <a:schemeClr val="accent5"/>
            </a:solidFill>
            <a:ln w="9525" cap="flat" cmpd="sng" algn="ctr">
              <a:noFill/>
              <a:round/>
            </a:ln>
            <a:effectLst/>
          </c:spPr>
          <c:invertIfNegative val="0"/>
          <c:dPt>
            <c:idx val="1"/>
            <c:invertIfNegative val="0"/>
            <c:bubble3D val="0"/>
            <c:spPr>
              <a:solidFill>
                <a:srgbClr val="92D050"/>
              </a:solidFill>
              <a:ln w="9525" cap="flat" cmpd="sng" algn="ctr">
                <a:noFill/>
                <a:round/>
              </a:ln>
              <a:effectLst/>
            </c:spPr>
          </c:dPt>
          <c:dPt>
            <c:idx val="2"/>
            <c:invertIfNegative val="0"/>
            <c:bubble3D val="0"/>
            <c:spPr>
              <a:solidFill>
                <a:srgbClr val="00B050"/>
              </a:solidFill>
              <a:ln w="9525" cap="flat" cmpd="sng" algn="ctr">
                <a:noFill/>
                <a:round/>
              </a:ln>
              <a:effectLst/>
            </c:spPr>
          </c:dPt>
          <c:dPt>
            <c:idx val="4"/>
            <c:invertIfNegative val="0"/>
            <c:bubble3D val="0"/>
            <c:spPr>
              <a:solidFill>
                <a:srgbClr val="92D050"/>
              </a:solidFill>
              <a:ln w="9525" cap="flat" cmpd="sng" algn="ctr">
                <a:noFill/>
                <a:round/>
              </a:ln>
              <a:effectLst/>
            </c:spPr>
          </c:dPt>
          <c:dLbls>
            <c:dLbl>
              <c:idx val="0"/>
              <c:layout/>
              <c:tx>
                <c:rich>
                  <a:bodyPr/>
                  <a:lstStyle/>
                  <a:p>
                    <a:fld id="{B17F4AA1-75C8-4BDB-8406-B51D29658F69}" type="VALUE">
                      <a:rPr lang="en-US" smtClean="0"/>
                      <a:pPr/>
                      <a:t>[VALUE]</a:t>
                    </a:fld>
                    <a:r>
                      <a:rPr lang="en-US" dirty="0" smtClean="0"/>
                      <a:t> GB</a:t>
                    </a:r>
                  </a:p>
                </c:rich>
              </c:tx>
              <c:dLblPos val="in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tx>
                <c:rich>
                  <a:bodyPr/>
                  <a:lstStyle/>
                  <a:p>
                    <a:fld id="{FE3F3A24-99D8-4459-9DBA-3D58AE303943}" type="VALUE">
                      <a:rPr lang="en-US" smtClean="0"/>
                      <a:pPr/>
                      <a:t>[VALUE]</a:t>
                    </a:fld>
                    <a:r>
                      <a:rPr lang="en-US" dirty="0" smtClean="0"/>
                      <a:t> GB</a:t>
                    </a:r>
                  </a:p>
                </c:rich>
              </c:tx>
              <c:dLblPos val="in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2"/>
              <c:layout/>
              <c:tx>
                <c:rich>
                  <a:bodyPr/>
                  <a:lstStyle/>
                  <a:p>
                    <a:fld id="{613D41DF-CDDC-4C2F-AF5D-CE448A92FAE7}" type="VALUE">
                      <a:rPr lang="en-US" smtClean="0"/>
                      <a:pPr/>
                      <a:t>[VALUE]</a:t>
                    </a:fld>
                    <a:r>
                      <a:rPr lang="en-US" dirty="0" smtClean="0"/>
                      <a:t> GB</a:t>
                    </a:r>
                  </a:p>
                </c:rich>
              </c:tx>
              <c:dLblPos val="in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3"/>
              <c:layout/>
              <c:tx>
                <c:rich>
                  <a:bodyPr/>
                  <a:lstStyle/>
                  <a:p>
                    <a:fld id="{E543D4D2-535E-4C23-984E-FB038D53AE89}" type="VALUE">
                      <a:rPr lang="en-US" smtClean="0"/>
                      <a:pPr/>
                      <a:t>[VALUE]</a:t>
                    </a:fld>
                    <a:r>
                      <a:rPr lang="en-US" dirty="0" smtClean="0"/>
                      <a:t> GB</a:t>
                    </a:r>
                  </a:p>
                </c:rich>
              </c:tx>
              <c:dLblPos val="in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4"/>
              <c:layout/>
              <c:tx>
                <c:rich>
                  <a:bodyPr/>
                  <a:lstStyle/>
                  <a:p>
                    <a:fld id="{F7ED4356-B228-4678-B89C-5FAA9FC4000A}" type="VALUE">
                      <a:rPr lang="en-US" smtClean="0"/>
                      <a:pPr/>
                      <a:t>[VALUE]</a:t>
                    </a:fld>
                    <a:r>
                      <a:rPr lang="en-US" dirty="0" smtClean="0"/>
                      <a:t> GB</a:t>
                    </a:r>
                  </a:p>
                </c:rich>
              </c:tx>
              <c:dLblPos val="in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5"/>
              <c:layout/>
              <c:tx>
                <c:rich>
                  <a:bodyPr/>
                  <a:lstStyle/>
                  <a:p>
                    <a:fld id="{94B786FC-2018-43CC-B87B-46CCEB7D5E76}" type="VALUE">
                      <a:rPr lang="en-US" smtClean="0"/>
                      <a:pPr/>
                      <a:t>[VALUE]</a:t>
                    </a:fld>
                    <a:r>
                      <a:rPr lang="en-US" dirty="0" smtClean="0"/>
                      <a:t> GB</a:t>
                    </a:r>
                  </a:p>
                </c:rich>
              </c:tx>
              <c:dLblPos val="in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Sheet2!$A$2:$A$7</c:f>
              <c:strCache>
                <c:ptCount val="6"/>
                <c:pt idx="0">
                  <c:v>Table with customary indexing</c:v>
                </c:pt>
                <c:pt idx="1">
                  <c:v>Table with customary indexing (page compression)</c:v>
                </c:pt>
                <c:pt idx="2">
                  <c:v>Table with no indexing</c:v>
                </c:pt>
                <c:pt idx="3">
                  <c:v>Table with no indexing (page compression)</c:v>
                </c:pt>
                <c:pt idx="4">
                  <c:v>Table with columnstore index</c:v>
                </c:pt>
                <c:pt idx="5">
                  <c:v>Clustered columnstore</c:v>
                </c:pt>
              </c:strCache>
            </c:strRef>
          </c:cat>
          <c:val>
            <c:numRef>
              <c:f>Sheet2!$D$2:$D$7</c:f>
              <c:numCache>
                <c:formatCode>0.0</c:formatCode>
                <c:ptCount val="6"/>
                <c:pt idx="0">
                  <c:v>19.708541870117188</c:v>
                </c:pt>
                <c:pt idx="1">
                  <c:v>10.946243286132813</c:v>
                </c:pt>
                <c:pt idx="2">
                  <c:v>4.9571151733398437</c:v>
                </c:pt>
                <c:pt idx="3">
                  <c:v>3.9822311401367187</c:v>
                </c:pt>
                <c:pt idx="4">
                  <c:v>6.94915771484375</c:v>
                </c:pt>
                <c:pt idx="5">
                  <c:v>1.7726593017578125</c:v>
                </c:pt>
              </c:numCache>
            </c:numRef>
          </c:val>
        </c:ser>
        <c:dLbls>
          <c:dLblPos val="inEnd"/>
          <c:showLegendKey val="0"/>
          <c:showVal val="1"/>
          <c:showCatName val="0"/>
          <c:showSerName val="0"/>
          <c:showPercent val="0"/>
          <c:showBubbleSize val="0"/>
        </c:dLbls>
        <c:gapWidth val="65"/>
        <c:axId val="450147928"/>
        <c:axId val="450148320"/>
      </c:barChart>
      <c:catAx>
        <c:axId val="450147928"/>
        <c:scaling>
          <c:orientation val="minMax"/>
        </c:scaling>
        <c:delete val="0"/>
        <c:axPos val="b"/>
        <c:numFmt formatCode="General" sourceLinked="0"/>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450148320"/>
        <c:crosses val="autoZero"/>
        <c:auto val="1"/>
        <c:lblAlgn val="ctr"/>
        <c:lblOffset val="100"/>
        <c:noMultiLvlLbl val="0"/>
      </c:catAx>
      <c:valAx>
        <c:axId val="450148320"/>
        <c:scaling>
          <c:orientation val="minMax"/>
          <c:max val="20"/>
        </c:scaling>
        <c:delete val="1"/>
        <c:axPos val="l"/>
        <c:majorGridlines>
          <c:spPr>
            <a:ln w="9525" cap="flat" cmpd="sng" algn="ctr">
              <a:noFill/>
              <a:round/>
            </a:ln>
            <a:effectLst/>
          </c:spPr>
        </c:majorGridlines>
        <c:numFmt formatCode="0.0" sourceLinked="1"/>
        <c:majorTickMark val="none"/>
        <c:minorTickMark val="none"/>
        <c:tickLblPos val="nextTo"/>
        <c:crossAx val="450147928"/>
        <c:crosses val="autoZero"/>
        <c:crossBetween val="between"/>
        <c:majorUnit val="5"/>
      </c:valAx>
      <c:spPr>
        <a:noFill/>
        <a:ln>
          <a:solidFill>
            <a:schemeClr val="bg1"/>
          </a:solid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FB4422-3DC8-45BE-B0A0-D87D16501A8D}" type="datetimeFigureOut">
              <a:rPr lang="en-US" smtClean="0"/>
              <a:pPr/>
              <a:t>4/29/2014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9B941C-C958-4D16-B65B-3FFA13E93F71}" type="slidenum">
              <a:rPr lang="en-US" smtClean="0"/>
              <a:pPr/>
              <a:t>‹#›</a:t>
            </a:fld>
            <a:endParaRPr lang="en-US" dirty="0"/>
          </a:p>
        </p:txBody>
      </p:sp>
    </p:spTree>
    <p:extLst>
      <p:ext uri="{BB962C8B-B14F-4D97-AF65-F5344CB8AC3E}">
        <p14:creationId xmlns:p14="http://schemas.microsoft.com/office/powerpoint/2010/main" val="3306316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CE9B941C-C958-4D16-B65B-3FFA13E93F71}" type="slidenum">
              <a:rPr lang="en-US" smtClean="0"/>
              <a:pPr/>
              <a:t>1</a:t>
            </a:fld>
            <a:endParaRPr lang="en-US" dirty="0"/>
          </a:p>
        </p:txBody>
      </p:sp>
    </p:spTree>
    <p:extLst>
      <p:ext uri="{BB962C8B-B14F-4D97-AF65-F5344CB8AC3E}">
        <p14:creationId xmlns:p14="http://schemas.microsoft.com/office/powerpoint/2010/main" val="3534978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2CB8296B-8E3A-4B2C-9983-2A2FCC44FCAD}" type="datetime1">
              <a:rPr lang="en-US" smtClean="0">
                <a:solidFill>
                  <a:prstClr val="black"/>
                </a:solidFill>
              </a:rPr>
              <a:pPr/>
              <a:t>4/30/2014</a:t>
            </a:fld>
            <a:endParaRPr lang="en-US" dirty="0">
              <a:solidFill>
                <a:prstClr val="black"/>
              </a:solidFill>
            </a:endParaRPr>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60</a:t>
            </a:fld>
            <a:endParaRPr lang="en-US" dirty="0">
              <a:solidFill>
                <a:prstClr val="black"/>
              </a:solidFill>
            </a:endParaRPr>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2882385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2CB8296B-8E3A-4B2C-9983-2A2FCC44FCAD}" type="datetime1">
              <a:rPr lang="en-US" smtClean="0">
                <a:solidFill>
                  <a:prstClr val="black"/>
                </a:solidFill>
              </a:rPr>
              <a:pPr/>
              <a:t>4/30/2014</a:t>
            </a:fld>
            <a:endParaRPr lang="en-US" dirty="0">
              <a:solidFill>
                <a:prstClr val="black"/>
              </a:solidFill>
            </a:endParaRPr>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61</a:t>
            </a:fld>
            <a:endParaRPr lang="en-US" dirty="0">
              <a:solidFill>
                <a:prstClr val="black"/>
              </a:solidFill>
            </a:endParaRPr>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3341566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baseline="0" dirty="0" smtClean="0"/>
          </a:p>
        </p:txBody>
      </p:sp>
      <p:sp>
        <p:nvSpPr>
          <p:cNvPr id="4" name="Date Placeholder 3"/>
          <p:cNvSpPr>
            <a:spLocks noGrp="1"/>
          </p:cNvSpPr>
          <p:nvPr>
            <p:ph type="dt" idx="10"/>
          </p:nvPr>
        </p:nvSpPr>
        <p:spPr>
          <a:xfrm>
            <a:off x="3884613" y="0"/>
            <a:ext cx="2971800" cy="457200"/>
          </a:xfrm>
          <a:prstGeom prst="rect">
            <a:avLst/>
          </a:prstGeom>
        </p:spPr>
        <p:txBody>
          <a:bodyPr/>
          <a:lstStyle/>
          <a:p>
            <a:fld id="{2CB8296B-8E3A-4B2C-9983-2A2FCC44FCAD}" type="datetime1">
              <a:rPr lang="en-US" smtClean="0">
                <a:solidFill>
                  <a:prstClr val="black"/>
                </a:solidFill>
              </a:rPr>
              <a:pPr/>
              <a:t>4/30/2014</a:t>
            </a:fld>
            <a:endParaRPr lang="en-US" dirty="0">
              <a:solidFill>
                <a:prstClr val="black"/>
              </a:solidFill>
            </a:endParaRPr>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62</a:t>
            </a:fld>
            <a:endParaRPr lang="en-US" dirty="0">
              <a:solidFill>
                <a:prstClr val="black"/>
              </a:solidFill>
            </a:endParaRPr>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718293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baseline="0" dirty="0" smtClean="0"/>
          </a:p>
        </p:txBody>
      </p:sp>
      <p:sp>
        <p:nvSpPr>
          <p:cNvPr id="4" name="Date Placeholder 3"/>
          <p:cNvSpPr>
            <a:spLocks noGrp="1"/>
          </p:cNvSpPr>
          <p:nvPr>
            <p:ph type="dt" idx="10"/>
          </p:nvPr>
        </p:nvSpPr>
        <p:spPr>
          <a:xfrm>
            <a:off x="3884613" y="0"/>
            <a:ext cx="2971800" cy="457200"/>
          </a:xfrm>
          <a:prstGeom prst="rect">
            <a:avLst/>
          </a:prstGeom>
        </p:spPr>
        <p:txBody>
          <a:bodyPr/>
          <a:lstStyle/>
          <a:p>
            <a:fld id="{2CB8296B-8E3A-4B2C-9983-2A2FCC44FCAD}" type="datetime1">
              <a:rPr lang="en-US" smtClean="0">
                <a:solidFill>
                  <a:prstClr val="black"/>
                </a:solidFill>
              </a:rPr>
              <a:pPr/>
              <a:t>4/30/2014</a:t>
            </a:fld>
            <a:endParaRPr lang="en-US" dirty="0">
              <a:solidFill>
                <a:prstClr val="black"/>
              </a:solidFill>
            </a:endParaRPr>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63</a:t>
            </a:fld>
            <a:endParaRPr lang="en-US" dirty="0">
              <a:solidFill>
                <a:prstClr val="black"/>
              </a:solidFill>
            </a:endParaRPr>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3312891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2CB8296B-8E3A-4B2C-9983-2A2FCC44FCAD}" type="datetime1">
              <a:rPr lang="en-US" smtClean="0">
                <a:solidFill>
                  <a:prstClr val="black"/>
                </a:solidFill>
              </a:rPr>
              <a:pPr/>
              <a:t>4/30/2014</a:t>
            </a:fld>
            <a:endParaRPr lang="en-US" dirty="0">
              <a:solidFill>
                <a:prstClr val="black"/>
              </a:solidFill>
            </a:endParaRPr>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64</a:t>
            </a:fld>
            <a:endParaRPr lang="en-US" dirty="0">
              <a:solidFill>
                <a:prstClr val="black"/>
              </a:solidFill>
            </a:endParaRPr>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281679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CE9B941C-C958-4D16-B65B-3FFA13E93F71}" type="slidenum">
              <a:rPr lang="en-US" smtClean="0"/>
              <a:pPr/>
              <a:t>67</a:t>
            </a:fld>
            <a:endParaRPr lang="en-US" dirty="0"/>
          </a:p>
        </p:txBody>
      </p:sp>
    </p:spTree>
    <p:extLst>
      <p:ext uri="{BB962C8B-B14F-4D97-AF65-F5344CB8AC3E}">
        <p14:creationId xmlns:p14="http://schemas.microsoft.com/office/powerpoint/2010/main" val="3191330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DRINK ANALOGY!!!!</a:t>
            </a:r>
            <a:endParaRPr lang="en-US" dirty="0"/>
          </a:p>
        </p:txBody>
      </p:sp>
      <p:sp>
        <p:nvSpPr>
          <p:cNvPr id="4" name="Slide Number Placeholder 3"/>
          <p:cNvSpPr>
            <a:spLocks noGrp="1"/>
          </p:cNvSpPr>
          <p:nvPr>
            <p:ph type="sldNum" sz="quarter" idx="10"/>
          </p:nvPr>
        </p:nvSpPr>
        <p:spPr/>
        <p:txBody>
          <a:bodyPr/>
          <a:lstStyle/>
          <a:p>
            <a:fld id="{89D5A5AB-9D22-4354-8089-2AE811D4E282}" type="slidenum">
              <a:rPr lang="en-US" smtClean="0"/>
              <a:t>51</a:t>
            </a:fld>
            <a:endParaRPr lang="en-US"/>
          </a:p>
        </p:txBody>
      </p:sp>
    </p:spTree>
    <p:extLst>
      <p:ext uri="{BB962C8B-B14F-4D97-AF65-F5344CB8AC3E}">
        <p14:creationId xmlns:p14="http://schemas.microsoft.com/office/powerpoint/2010/main" val="3879409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2CB8296B-8E3A-4B2C-9983-2A2FCC44FCAD}" type="datetime1">
              <a:rPr lang="en-US" smtClean="0">
                <a:solidFill>
                  <a:prstClr val="black"/>
                </a:solidFill>
              </a:rPr>
              <a:pPr/>
              <a:t>4/30/2014</a:t>
            </a:fld>
            <a:endParaRPr lang="en-US" dirty="0">
              <a:solidFill>
                <a:prstClr val="black"/>
              </a:solidFill>
            </a:endParaRPr>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53</a:t>
            </a:fld>
            <a:endParaRPr lang="en-US" dirty="0">
              <a:solidFill>
                <a:prstClr val="black"/>
              </a:solidFill>
            </a:endParaRPr>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137245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2CB8296B-8E3A-4B2C-9983-2A2FCC44FCAD}" type="datetime1">
              <a:rPr lang="en-US" smtClean="0">
                <a:solidFill>
                  <a:prstClr val="black"/>
                </a:solidFill>
              </a:rPr>
              <a:pPr/>
              <a:t>4/30/2014</a:t>
            </a:fld>
            <a:endParaRPr lang="en-US" dirty="0">
              <a:solidFill>
                <a:prstClr val="black"/>
              </a:solidFill>
            </a:endParaRPr>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54</a:t>
            </a:fld>
            <a:endParaRPr lang="en-US" dirty="0">
              <a:solidFill>
                <a:prstClr val="black"/>
              </a:solidFill>
            </a:endParaRPr>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3996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2CB8296B-8E3A-4B2C-9983-2A2FCC44FCAD}" type="datetime1">
              <a:rPr lang="en-US" smtClean="0">
                <a:solidFill>
                  <a:prstClr val="black"/>
                </a:solidFill>
              </a:rPr>
              <a:pPr/>
              <a:t>4/30/2014</a:t>
            </a:fld>
            <a:endParaRPr lang="en-US" dirty="0">
              <a:solidFill>
                <a:prstClr val="black"/>
              </a:solidFill>
            </a:endParaRPr>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55</a:t>
            </a:fld>
            <a:endParaRPr lang="en-US" dirty="0">
              <a:solidFill>
                <a:prstClr val="black"/>
              </a:solidFill>
            </a:endParaRPr>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2425384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2CB8296B-8E3A-4B2C-9983-2A2FCC44FCAD}" type="datetime1">
              <a:rPr lang="en-US" smtClean="0">
                <a:solidFill>
                  <a:prstClr val="black"/>
                </a:solidFill>
              </a:rPr>
              <a:pPr/>
              <a:t>4/30/2014</a:t>
            </a:fld>
            <a:endParaRPr lang="en-US" dirty="0">
              <a:solidFill>
                <a:prstClr val="black"/>
              </a:solidFill>
            </a:endParaRPr>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56</a:t>
            </a:fld>
            <a:endParaRPr lang="en-US" dirty="0">
              <a:solidFill>
                <a:prstClr val="black"/>
              </a:solidFill>
            </a:endParaRPr>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2347533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baseline="0" dirty="0" smtClean="0"/>
          </a:p>
        </p:txBody>
      </p:sp>
      <p:sp>
        <p:nvSpPr>
          <p:cNvPr id="4" name="Date Placeholder 3"/>
          <p:cNvSpPr>
            <a:spLocks noGrp="1"/>
          </p:cNvSpPr>
          <p:nvPr>
            <p:ph type="dt" idx="10"/>
          </p:nvPr>
        </p:nvSpPr>
        <p:spPr>
          <a:xfrm>
            <a:off x="3884613" y="0"/>
            <a:ext cx="2971800" cy="457200"/>
          </a:xfrm>
          <a:prstGeom prst="rect">
            <a:avLst/>
          </a:prstGeom>
        </p:spPr>
        <p:txBody>
          <a:bodyPr/>
          <a:lstStyle/>
          <a:p>
            <a:fld id="{2CB8296B-8E3A-4B2C-9983-2A2FCC44FCAD}" type="datetime1">
              <a:rPr lang="en-US" smtClean="0">
                <a:solidFill>
                  <a:prstClr val="black"/>
                </a:solidFill>
              </a:rPr>
              <a:pPr/>
              <a:t>4/30/2014</a:t>
            </a:fld>
            <a:endParaRPr lang="en-US" dirty="0">
              <a:solidFill>
                <a:prstClr val="black"/>
              </a:solidFill>
            </a:endParaRPr>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57</a:t>
            </a:fld>
            <a:endParaRPr lang="en-US" dirty="0">
              <a:solidFill>
                <a:prstClr val="black"/>
              </a:solidFill>
            </a:endParaRPr>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3447220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2CB8296B-8E3A-4B2C-9983-2A2FCC44FCAD}" type="datetime1">
              <a:rPr lang="en-US" smtClean="0">
                <a:solidFill>
                  <a:prstClr val="black"/>
                </a:solidFill>
              </a:rPr>
              <a:pPr/>
              <a:t>4/30/2014</a:t>
            </a:fld>
            <a:endParaRPr lang="en-US" dirty="0">
              <a:solidFill>
                <a:prstClr val="black"/>
              </a:solidFill>
            </a:endParaRPr>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58</a:t>
            </a:fld>
            <a:endParaRPr lang="en-US" dirty="0">
              <a:solidFill>
                <a:prstClr val="black"/>
              </a:solidFill>
            </a:endParaRPr>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2431406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Tree>
    <p:extLst>
      <p:ext uri="{BB962C8B-B14F-4D97-AF65-F5344CB8AC3E}">
        <p14:creationId xmlns:p14="http://schemas.microsoft.com/office/powerpoint/2010/main" val="13410618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lgn="ctr">
              <a:defRPr sz="3200" b="1">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3200" b="1">
                <a:solidFill>
                  <a:srgbClr val="1F497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600" y="70846"/>
            <a:ext cx="1298195" cy="1303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29600" y="273509"/>
            <a:ext cx="3736751" cy="898415"/>
          </a:xfrm>
          <a:prstGeom prst="rect">
            <a:avLst/>
          </a:prstGeom>
        </p:spPr>
      </p:pic>
      <p:sp>
        <p:nvSpPr>
          <p:cNvPr id="7" name="Footer Placeholder 6"/>
          <p:cNvSpPr>
            <a:spLocks noGrp="1"/>
          </p:cNvSpPr>
          <p:nvPr>
            <p:ph type="ftr" sz="quarter" idx="10"/>
          </p:nvPr>
        </p:nvSpPr>
        <p:spPr/>
        <p:txBody>
          <a:bodyPr/>
          <a:lstStyle/>
          <a:p>
            <a:r>
              <a:rPr lang="en-US" noProof="0" dirty="0" smtClean="0"/>
              <a:t>Polis</a:t>
            </a:r>
            <a:r>
              <a:rPr lang="pl-PL" noProof="0" dirty="0" smtClean="0"/>
              <a:t>h</a:t>
            </a:r>
            <a:r>
              <a:rPr lang="en-US" noProof="0" dirty="0" smtClean="0"/>
              <a:t> SQL Server User Group</a:t>
            </a:r>
            <a:endParaRPr lang="en-US" noProof="0" dirty="0"/>
          </a:p>
        </p:txBody>
      </p:sp>
    </p:spTree>
    <p:extLst>
      <p:ext uri="{BB962C8B-B14F-4D97-AF65-F5344CB8AC3E}">
        <p14:creationId xmlns:p14="http://schemas.microsoft.com/office/powerpoint/2010/main" val="225104271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3457C668-3E57-4286-B92A-7784B7450126}" type="slidenum">
              <a:rPr lang="en-US" smtClean="0"/>
              <a:pPr/>
              <a:t>‹#›</a:t>
            </a:fld>
            <a:endParaRPr lang="en-US" dirty="0"/>
          </a:p>
        </p:txBody>
      </p:sp>
    </p:spTree>
    <p:extLst>
      <p:ext uri="{BB962C8B-B14F-4D97-AF65-F5344CB8AC3E}">
        <p14:creationId xmlns:p14="http://schemas.microsoft.com/office/powerpoint/2010/main" val="21105408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3457C668-3E57-4286-B92A-7784B7450126}" type="slidenum">
              <a:rPr lang="en-US" smtClean="0"/>
              <a:pPr/>
              <a:t>‹#›</a:t>
            </a:fld>
            <a:endParaRPr lang="en-US" dirty="0"/>
          </a:p>
        </p:txBody>
      </p:sp>
      <p:sp>
        <p:nvSpPr>
          <p:cNvPr id="7" name="Footer Placeholder 4"/>
          <p:cNvSpPr>
            <a:spLocks noGrp="1"/>
          </p:cNvSpPr>
          <p:nvPr>
            <p:ph type="ftr" sz="quarter" idx="11"/>
          </p:nvPr>
        </p:nvSpPr>
        <p:spPr>
          <a:xfrm>
            <a:off x="3454400" y="6400801"/>
            <a:ext cx="5384800" cy="381000"/>
          </a:xfrm>
        </p:spPr>
        <p:txBody>
          <a:bodyPr/>
          <a:lstStyle>
            <a:lvl1pPr>
              <a:defRPr sz="1400" b="1">
                <a:solidFill>
                  <a:schemeClr val="bg1"/>
                </a:solidFill>
              </a:defRPr>
            </a:lvl1pPr>
          </a:lstStyle>
          <a:p>
            <a:r>
              <a:rPr lang="pl-PL" dirty="0" err="1" smtClean="0"/>
              <a:t>SQLDay</a:t>
            </a:r>
            <a:r>
              <a:rPr lang="pl-PL" dirty="0" smtClean="0"/>
              <a:t> 2014</a:t>
            </a:r>
          </a:p>
        </p:txBody>
      </p:sp>
    </p:spTree>
    <p:extLst>
      <p:ext uri="{BB962C8B-B14F-4D97-AF65-F5344CB8AC3E}">
        <p14:creationId xmlns:p14="http://schemas.microsoft.com/office/powerpoint/2010/main" val="318878557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3454400" y="6400801"/>
            <a:ext cx="5384800" cy="381000"/>
          </a:xfrm>
        </p:spPr>
        <p:txBody>
          <a:bodyPr/>
          <a:lstStyle>
            <a:lvl1pPr>
              <a:defRPr sz="1400" b="1">
                <a:solidFill>
                  <a:schemeClr val="bg1"/>
                </a:solidFill>
              </a:defRPr>
            </a:lvl1pPr>
          </a:lstStyle>
          <a:p>
            <a:r>
              <a:rPr lang="pl-PL" dirty="0" err="1" smtClean="0"/>
              <a:t>SQLDay</a:t>
            </a:r>
            <a:r>
              <a:rPr lang="pl-PL" dirty="0" smtClean="0"/>
              <a:t> 2014</a:t>
            </a:r>
          </a:p>
          <a:p>
            <a:endParaRPr lang="pl-PL" dirty="0" smtClean="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lvl1pPr>
              <a:defRPr>
                <a:solidFill>
                  <a:schemeClr val="bg1"/>
                </a:solidFill>
              </a:defRPr>
            </a:lvl1pPr>
          </a:lstStyle>
          <a:p>
            <a:fld id="{3457C668-3E57-4286-B92A-7784B7450126}" type="slidenum">
              <a:rPr lang="en-US" smtClean="0"/>
              <a:pPr/>
              <a:t>‹#›</a:t>
            </a:fld>
            <a:endParaRPr lang="en-US" dirty="0"/>
          </a:p>
        </p:txBody>
      </p:sp>
    </p:spTree>
    <p:extLst>
      <p:ext uri="{BB962C8B-B14F-4D97-AF65-F5344CB8AC3E}">
        <p14:creationId xmlns:p14="http://schemas.microsoft.com/office/powerpoint/2010/main" val="306173313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3457C668-3E57-4286-B92A-7784B7450126}" type="slidenum">
              <a:rPr lang="en-US" smtClean="0"/>
              <a:pPr/>
              <a:t>‹#›</a:t>
            </a:fld>
            <a:endParaRPr lang="en-US" dirty="0"/>
          </a:p>
        </p:txBody>
      </p:sp>
      <p:sp>
        <p:nvSpPr>
          <p:cNvPr id="7" name="Footer Placeholder 4"/>
          <p:cNvSpPr>
            <a:spLocks noGrp="1"/>
          </p:cNvSpPr>
          <p:nvPr>
            <p:ph type="ftr" sz="quarter" idx="11"/>
          </p:nvPr>
        </p:nvSpPr>
        <p:spPr>
          <a:xfrm>
            <a:off x="3454400" y="6400801"/>
            <a:ext cx="5384800" cy="381000"/>
          </a:xfrm>
        </p:spPr>
        <p:txBody>
          <a:bodyPr/>
          <a:lstStyle>
            <a:lvl1pPr>
              <a:defRPr sz="1400" b="1">
                <a:solidFill>
                  <a:schemeClr val="bg1"/>
                </a:solidFill>
              </a:defRPr>
            </a:lvl1pPr>
          </a:lstStyle>
          <a:p>
            <a:r>
              <a:rPr lang="pl-PL" dirty="0" err="1" smtClean="0"/>
              <a:t>SQLDay</a:t>
            </a:r>
            <a:r>
              <a:rPr lang="pl-PL" dirty="0" smtClean="0"/>
              <a:t> 2014</a:t>
            </a:r>
          </a:p>
        </p:txBody>
      </p:sp>
    </p:spTree>
    <p:extLst>
      <p:ext uri="{BB962C8B-B14F-4D97-AF65-F5344CB8AC3E}">
        <p14:creationId xmlns:p14="http://schemas.microsoft.com/office/powerpoint/2010/main" val="185794415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3457C668-3E57-4286-B92A-7784B7450126}" type="slidenum">
              <a:rPr lang="en-US" smtClean="0"/>
              <a:pPr/>
              <a:t>‹#›</a:t>
            </a:fld>
            <a:endParaRPr lang="en-US" dirty="0"/>
          </a:p>
        </p:txBody>
      </p:sp>
      <p:sp>
        <p:nvSpPr>
          <p:cNvPr id="8" name="Footer Placeholder 4"/>
          <p:cNvSpPr>
            <a:spLocks noGrp="1"/>
          </p:cNvSpPr>
          <p:nvPr>
            <p:ph type="ftr" sz="quarter" idx="11"/>
          </p:nvPr>
        </p:nvSpPr>
        <p:spPr>
          <a:xfrm>
            <a:off x="3454400" y="6400801"/>
            <a:ext cx="5384800" cy="381000"/>
          </a:xfrm>
        </p:spPr>
        <p:txBody>
          <a:bodyPr/>
          <a:lstStyle>
            <a:lvl1pPr>
              <a:defRPr sz="1400" b="1">
                <a:solidFill>
                  <a:schemeClr val="bg1"/>
                </a:solidFill>
              </a:defRPr>
            </a:lvl1pPr>
          </a:lstStyle>
          <a:p>
            <a:r>
              <a:rPr lang="pl-PL" dirty="0" err="1" smtClean="0"/>
              <a:t>SQLDay</a:t>
            </a:r>
            <a:r>
              <a:rPr lang="pl-PL" dirty="0" smtClean="0"/>
              <a:t> 2014</a:t>
            </a:r>
          </a:p>
        </p:txBody>
      </p:sp>
    </p:spTree>
    <p:extLst>
      <p:ext uri="{BB962C8B-B14F-4D97-AF65-F5344CB8AC3E}">
        <p14:creationId xmlns:p14="http://schemas.microsoft.com/office/powerpoint/2010/main" val="44285687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3457C668-3E57-4286-B92A-7784B7450126}" type="slidenum">
              <a:rPr lang="en-US" smtClean="0"/>
              <a:pPr/>
              <a:t>‹#›</a:t>
            </a:fld>
            <a:endParaRPr lang="en-US" dirty="0"/>
          </a:p>
        </p:txBody>
      </p:sp>
      <p:sp>
        <p:nvSpPr>
          <p:cNvPr id="10" name="Footer Placeholder 4"/>
          <p:cNvSpPr>
            <a:spLocks noGrp="1"/>
          </p:cNvSpPr>
          <p:nvPr>
            <p:ph type="ftr" sz="quarter" idx="11"/>
          </p:nvPr>
        </p:nvSpPr>
        <p:spPr>
          <a:xfrm>
            <a:off x="3454400" y="6400801"/>
            <a:ext cx="5384800" cy="381000"/>
          </a:xfrm>
        </p:spPr>
        <p:txBody>
          <a:bodyPr/>
          <a:lstStyle>
            <a:lvl1pPr>
              <a:defRPr sz="1400" b="1">
                <a:solidFill>
                  <a:schemeClr val="bg1"/>
                </a:solidFill>
              </a:defRPr>
            </a:lvl1pPr>
          </a:lstStyle>
          <a:p>
            <a:r>
              <a:rPr lang="pl-PL" dirty="0" err="1" smtClean="0"/>
              <a:t>SQLDay</a:t>
            </a:r>
            <a:r>
              <a:rPr lang="pl-PL" dirty="0" smtClean="0"/>
              <a:t> 2014</a:t>
            </a:r>
          </a:p>
        </p:txBody>
      </p:sp>
    </p:spTree>
    <p:extLst>
      <p:ext uri="{BB962C8B-B14F-4D97-AF65-F5344CB8AC3E}">
        <p14:creationId xmlns:p14="http://schemas.microsoft.com/office/powerpoint/2010/main" val="250375820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3457C668-3E57-4286-B92A-7784B7450126}" type="slidenum">
              <a:rPr lang="en-US" smtClean="0"/>
              <a:pPr/>
              <a:t>‹#›</a:t>
            </a:fld>
            <a:endParaRPr lang="en-US" dirty="0"/>
          </a:p>
        </p:txBody>
      </p:sp>
      <p:sp>
        <p:nvSpPr>
          <p:cNvPr id="6" name="Footer Placeholder 4"/>
          <p:cNvSpPr>
            <a:spLocks noGrp="1"/>
          </p:cNvSpPr>
          <p:nvPr>
            <p:ph type="ftr" sz="quarter" idx="11"/>
          </p:nvPr>
        </p:nvSpPr>
        <p:spPr>
          <a:xfrm>
            <a:off x="3454400" y="6400801"/>
            <a:ext cx="5384800" cy="381000"/>
          </a:xfrm>
        </p:spPr>
        <p:txBody>
          <a:bodyPr/>
          <a:lstStyle>
            <a:lvl1pPr>
              <a:defRPr sz="1400" b="1">
                <a:solidFill>
                  <a:schemeClr val="bg1"/>
                </a:solidFill>
              </a:defRPr>
            </a:lvl1pPr>
          </a:lstStyle>
          <a:p>
            <a:r>
              <a:rPr lang="pl-PL" dirty="0" err="1" smtClean="0"/>
              <a:t>SQLDay</a:t>
            </a:r>
            <a:r>
              <a:rPr lang="pl-PL" dirty="0" smtClean="0"/>
              <a:t> 2014</a:t>
            </a:r>
          </a:p>
        </p:txBody>
      </p:sp>
    </p:spTree>
    <p:extLst>
      <p:ext uri="{BB962C8B-B14F-4D97-AF65-F5344CB8AC3E}">
        <p14:creationId xmlns:p14="http://schemas.microsoft.com/office/powerpoint/2010/main" val="167580886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3457C668-3E57-4286-B92A-7784B7450126}" type="slidenum">
              <a:rPr lang="en-US" smtClean="0"/>
              <a:pPr/>
              <a:t>‹#›</a:t>
            </a:fld>
            <a:endParaRPr lang="en-US" dirty="0"/>
          </a:p>
        </p:txBody>
      </p:sp>
      <p:sp>
        <p:nvSpPr>
          <p:cNvPr id="5" name="Footer Placeholder 4"/>
          <p:cNvSpPr>
            <a:spLocks noGrp="1"/>
          </p:cNvSpPr>
          <p:nvPr>
            <p:ph type="ftr" sz="quarter" idx="11"/>
          </p:nvPr>
        </p:nvSpPr>
        <p:spPr>
          <a:xfrm>
            <a:off x="3454400" y="6400801"/>
            <a:ext cx="5384800" cy="381000"/>
          </a:xfrm>
        </p:spPr>
        <p:txBody>
          <a:bodyPr/>
          <a:lstStyle>
            <a:lvl1pPr>
              <a:defRPr sz="1400" b="1">
                <a:solidFill>
                  <a:schemeClr val="bg1"/>
                </a:solidFill>
              </a:defRPr>
            </a:lvl1pPr>
          </a:lstStyle>
          <a:p>
            <a:r>
              <a:rPr lang="pl-PL" dirty="0" err="1" smtClean="0"/>
              <a:t>SQLDay</a:t>
            </a:r>
            <a:r>
              <a:rPr lang="pl-PL" dirty="0" smtClean="0"/>
              <a:t> 2014</a:t>
            </a:r>
          </a:p>
        </p:txBody>
      </p:sp>
    </p:spTree>
    <p:extLst>
      <p:ext uri="{BB962C8B-B14F-4D97-AF65-F5344CB8AC3E}">
        <p14:creationId xmlns:p14="http://schemas.microsoft.com/office/powerpoint/2010/main" val="267148806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3457C668-3E57-4286-B92A-7784B7450126}" type="slidenum">
              <a:rPr lang="en-US" smtClean="0"/>
              <a:pPr/>
              <a:t>‹#›</a:t>
            </a:fld>
            <a:endParaRPr lang="en-US" dirty="0"/>
          </a:p>
        </p:txBody>
      </p:sp>
      <p:sp>
        <p:nvSpPr>
          <p:cNvPr id="8" name="Footer Placeholder 4"/>
          <p:cNvSpPr>
            <a:spLocks noGrp="1"/>
          </p:cNvSpPr>
          <p:nvPr>
            <p:ph type="ftr" sz="quarter" idx="11"/>
          </p:nvPr>
        </p:nvSpPr>
        <p:spPr>
          <a:xfrm>
            <a:off x="3454400" y="6400801"/>
            <a:ext cx="5384800" cy="381000"/>
          </a:xfrm>
        </p:spPr>
        <p:txBody>
          <a:bodyPr/>
          <a:lstStyle>
            <a:lvl1pPr>
              <a:defRPr sz="1400" b="1">
                <a:solidFill>
                  <a:schemeClr val="bg1"/>
                </a:solidFill>
              </a:defRPr>
            </a:lvl1pPr>
          </a:lstStyle>
          <a:p>
            <a:r>
              <a:rPr lang="pl-PL" dirty="0" err="1" smtClean="0"/>
              <a:t>SQLDay</a:t>
            </a:r>
            <a:r>
              <a:rPr lang="pl-PL" dirty="0" smtClean="0"/>
              <a:t> 2014</a:t>
            </a:r>
          </a:p>
        </p:txBody>
      </p:sp>
    </p:spTree>
    <p:extLst>
      <p:ext uri="{BB962C8B-B14F-4D97-AF65-F5344CB8AC3E}">
        <p14:creationId xmlns:p14="http://schemas.microsoft.com/office/powerpoint/2010/main" val="150162419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3457C668-3E57-4286-B92A-7784B7450126}" type="slidenum">
              <a:rPr lang="en-US" smtClean="0"/>
              <a:pPr/>
              <a:t>‹#›</a:t>
            </a:fld>
            <a:endParaRPr lang="en-US" dirty="0"/>
          </a:p>
        </p:txBody>
      </p:sp>
      <p:sp>
        <p:nvSpPr>
          <p:cNvPr id="8" name="Footer Placeholder 4"/>
          <p:cNvSpPr>
            <a:spLocks noGrp="1"/>
          </p:cNvSpPr>
          <p:nvPr>
            <p:ph type="ftr" sz="quarter" idx="11"/>
          </p:nvPr>
        </p:nvSpPr>
        <p:spPr>
          <a:xfrm>
            <a:off x="3454400" y="6400801"/>
            <a:ext cx="5384800" cy="381000"/>
          </a:xfrm>
        </p:spPr>
        <p:txBody>
          <a:bodyPr/>
          <a:lstStyle>
            <a:lvl1pPr>
              <a:defRPr sz="1400" b="1">
                <a:solidFill>
                  <a:schemeClr val="bg1"/>
                </a:solidFill>
              </a:defRPr>
            </a:lvl1pPr>
          </a:lstStyle>
          <a:p>
            <a:r>
              <a:rPr lang="pl-PL" dirty="0" err="1" smtClean="0"/>
              <a:t>SQLDay</a:t>
            </a:r>
            <a:r>
              <a:rPr lang="pl-PL" dirty="0" smtClean="0"/>
              <a:t> 2014</a:t>
            </a:r>
          </a:p>
        </p:txBody>
      </p:sp>
    </p:spTree>
    <p:extLst>
      <p:ext uri="{BB962C8B-B14F-4D97-AF65-F5344CB8AC3E}">
        <p14:creationId xmlns:p14="http://schemas.microsoft.com/office/powerpoint/2010/main" val="38277100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3413760" y="6684264"/>
            <a:ext cx="5384800" cy="91440"/>
          </a:xfrm>
          <a:prstGeom prst="rect">
            <a:avLst/>
          </a:prstGeom>
        </p:spPr>
        <p:txBody>
          <a:bodyPr vert="horz" lIns="91440" tIns="45720" rIns="91440" bIns="45720" rtlCol="0" anchor="ctr"/>
          <a:lstStyle>
            <a:lvl1pPr algn="ctr">
              <a:defRPr sz="900" b="1">
                <a:solidFill>
                  <a:schemeClr val="bg1"/>
                </a:solidFill>
              </a:defRPr>
            </a:lvl1pPr>
          </a:lstStyle>
          <a:p>
            <a:r>
              <a:rPr lang="en-US" dirty="0" smtClean="0"/>
              <a:t>Microsoft Certified Master: SQL Server ® 2008</a:t>
            </a:r>
            <a:endParaRPr lang="en-US" dirty="0"/>
          </a:p>
        </p:txBody>
      </p:sp>
      <p:grpSp>
        <p:nvGrpSpPr>
          <p:cNvPr id="8" name="Group 7"/>
          <p:cNvGrpSpPr/>
          <p:nvPr userDrawn="1"/>
        </p:nvGrpSpPr>
        <p:grpSpPr>
          <a:xfrm>
            <a:off x="-1" y="-3"/>
            <a:ext cx="12192000" cy="6866107"/>
            <a:chOff x="-1" y="-3"/>
            <a:chExt cx="9144000" cy="6866107"/>
          </a:xfrm>
        </p:grpSpPr>
        <p:sp>
          <p:nvSpPr>
            <p:cNvPr id="9" name="Rectangle 8"/>
            <p:cNvSpPr/>
            <p:nvPr/>
          </p:nvSpPr>
          <p:spPr>
            <a:xfrm>
              <a:off x="1" y="-3"/>
              <a:ext cx="9143998" cy="855924"/>
            </a:xfrm>
            <a:prstGeom prst="rect">
              <a:avLst/>
            </a:prstGeom>
            <a:gradFill flip="none" rotWithShape="1">
              <a:gsLst>
                <a:gs pos="0">
                  <a:schemeClr val="accent1">
                    <a:lumMod val="20000"/>
                    <a:lumOff val="80000"/>
                    <a:alpha val="41000"/>
                  </a:schemeClr>
                </a:gs>
                <a:gs pos="0">
                  <a:schemeClr val="tx2">
                    <a:lumMod val="20000"/>
                    <a:lumOff val="80000"/>
                  </a:schemeClr>
                </a:gs>
                <a:gs pos="100000">
                  <a:schemeClr val="accent1">
                    <a:tint val="23500"/>
                    <a:satMod val="160000"/>
                    <a:alpha val="1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gradFill flip="none" rotWithShape="1">
                  <a:gsLst>
                    <a:gs pos="0">
                      <a:schemeClr val="accent1">
                        <a:lumMod val="20000"/>
                        <a:lumOff val="80000"/>
                        <a:alpha val="41000"/>
                      </a:schemeClr>
                    </a:gs>
                    <a:gs pos="0">
                      <a:schemeClr val="accent1">
                        <a:tint val="44500"/>
                        <a:satMod val="160000"/>
                      </a:schemeClr>
                    </a:gs>
                    <a:gs pos="100000">
                      <a:schemeClr val="accent1">
                        <a:tint val="23500"/>
                        <a:satMod val="160000"/>
                        <a:alpha val="16000"/>
                      </a:schemeClr>
                    </a:gs>
                  </a:gsLst>
                  <a:lin ang="5400000" scaled="1"/>
                  <a:tileRect/>
                </a:gradFill>
              </a:endParaRPr>
            </a:p>
          </p:txBody>
        </p:sp>
        <p:pic>
          <p:nvPicPr>
            <p:cNvPr id="10" name="Picture 3"/>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7955" t="3457"/>
            <a:stretch/>
          </p:blipFill>
          <p:spPr bwMode="auto">
            <a:xfrm>
              <a:off x="2" y="1625"/>
              <a:ext cx="280235" cy="133340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userDrawn="1"/>
          </p:nvSpPr>
          <p:spPr>
            <a:xfrm>
              <a:off x="-1" y="6400800"/>
              <a:ext cx="9144000" cy="465304"/>
            </a:xfrm>
            <a:prstGeom prst="rect">
              <a:avLst/>
            </a:prstGeom>
            <a:gradFill flip="none" rotWithShape="1">
              <a:gsLst>
                <a:gs pos="56000">
                  <a:schemeClr val="tx1">
                    <a:alpha val="93000"/>
                  </a:schemeClr>
                </a:gs>
                <a:gs pos="100000">
                  <a:schemeClr val="accent1">
                    <a:tint val="44500"/>
                    <a:satMod val="160000"/>
                  </a:schemeClr>
                </a:gs>
                <a:gs pos="100000">
                  <a:schemeClr val="accent1">
                    <a:tint val="23500"/>
                    <a:satMod val="160000"/>
                    <a:alpha val="16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pic>
        <p:nvPicPr>
          <p:cNvPr id="12" name="Obraz 21"/>
          <p:cNvPicPr/>
          <p:nvPr userDrawn="1"/>
        </p:nvPicPr>
        <p:blipFill>
          <a:blip r:embed="rId14" cstate="print">
            <a:extLst>
              <a:ext uri="{28A0092B-C50C-407E-A947-70E740481C1C}">
                <a14:useLocalDpi xmlns:a14="http://schemas.microsoft.com/office/drawing/2010/main" val="0"/>
              </a:ext>
            </a:extLst>
          </a:blip>
          <a:stretch>
            <a:fillRect/>
          </a:stretch>
        </p:blipFill>
        <p:spPr>
          <a:xfrm>
            <a:off x="102798" y="6448426"/>
            <a:ext cx="410400" cy="409575"/>
          </a:xfrm>
          <a:prstGeom prst="rect">
            <a:avLst/>
          </a:prstGeom>
        </p:spPr>
      </p:pic>
      <p:pic>
        <p:nvPicPr>
          <p:cNvPr id="2050" name="Picture 2" descr="F:\!My Stuff!\PLSSUG\SQLDay Lite 2013\logo_SQLDay_Generic_Transparent.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551223" y="6421432"/>
            <a:ext cx="1604434" cy="386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769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dt="0"/>
  <p:txStyles>
    <p:titleStyle>
      <a:lvl1pPr algn="l" defTabSz="914400" rtl="0" eaLnBrk="1" latinLnBrk="0" hangingPunct="1">
        <a:spcBef>
          <a:spcPct val="0"/>
        </a:spcBef>
        <a:buNone/>
        <a:defRPr sz="4400" b="1" kern="1200">
          <a:solidFill>
            <a:srgbClr val="1F497D"/>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mailto:d.widera@lgbs.pl" TargetMode="External"/><Relationship Id="rId2" Type="http://schemas.openxmlformats.org/officeDocument/2006/relationships/hyperlink" Target="http://www.lgbs.pl/"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124200" y="1885950"/>
            <a:ext cx="5829300" cy="628650"/>
          </a:xfrm>
        </p:spPr>
        <p:txBody>
          <a:bodyPr/>
          <a:lstStyle/>
          <a:p>
            <a:r>
              <a:rPr lang="pl-PL" dirty="0" smtClean="0"/>
              <a:t>NASI SPONSORZY I PARTNERZY</a:t>
            </a:r>
            <a:endParaRPr lang="pl-PL" dirty="0"/>
          </a:p>
        </p:txBody>
      </p:sp>
      <p:pic>
        <p:nvPicPr>
          <p:cNvPr id="4" name="Picture 3" descr="SQLDay 2014 Sponsors copy.png"/>
          <p:cNvPicPr>
            <a:picLocks noChangeAspect="1"/>
          </p:cNvPicPr>
          <p:nvPr/>
        </p:nvPicPr>
        <p:blipFill>
          <a:blip r:embed="rId3" cstate="print"/>
          <a:stretch>
            <a:fillRect/>
          </a:stretch>
        </p:blipFill>
        <p:spPr>
          <a:xfrm>
            <a:off x="2819400" y="2514600"/>
            <a:ext cx="6417732" cy="3609976"/>
          </a:xfrm>
          <a:prstGeom prst="rect">
            <a:avLst/>
          </a:prstGeom>
        </p:spPr>
      </p:pic>
    </p:spTree>
    <p:extLst>
      <p:ext uri="{BB962C8B-B14F-4D97-AF65-F5344CB8AC3E}">
        <p14:creationId xmlns:p14="http://schemas.microsoft.com/office/powerpoint/2010/main" val="41674109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Równoległe przetwarzanie zapytań</a:t>
            </a:r>
            <a:endParaRPr lang="pl-PL" dirty="0"/>
          </a:p>
        </p:txBody>
      </p:sp>
      <p:sp>
        <p:nvSpPr>
          <p:cNvPr id="4" name="Footer Placeholder 3"/>
          <p:cNvSpPr>
            <a:spLocks noGrp="1"/>
          </p:cNvSpPr>
          <p:nvPr>
            <p:ph type="ftr" sz="quarter" idx="11"/>
          </p:nvPr>
        </p:nvSpPr>
        <p:spPr/>
        <p:txBody>
          <a:bodyPr/>
          <a:lstStyle/>
          <a:p>
            <a:r>
              <a:rPr lang="pl-PL" dirty="0" smtClean="0"/>
              <a:t>SQLDay 2014</a:t>
            </a:r>
          </a:p>
        </p:txBody>
      </p:sp>
      <p:sp>
        <p:nvSpPr>
          <p:cNvPr id="3" name="Content Placeholder 2"/>
          <p:cNvSpPr>
            <a:spLocks noGrp="1"/>
          </p:cNvSpPr>
          <p:nvPr>
            <p:ph idx="1"/>
          </p:nvPr>
        </p:nvSpPr>
        <p:spPr/>
        <p:txBody>
          <a:bodyPr/>
          <a:lstStyle/>
          <a:p>
            <a:r>
              <a:rPr lang="pl-PL" sz="4400" dirty="0" smtClean="0"/>
              <a:t>Iteratory działające równolegle:</a:t>
            </a:r>
          </a:p>
          <a:p>
            <a:pPr lvl="1"/>
            <a:r>
              <a:rPr lang="pl-PL" sz="4400" dirty="0" smtClean="0"/>
              <a:t>Table Scan</a:t>
            </a:r>
          </a:p>
          <a:p>
            <a:pPr lvl="1"/>
            <a:r>
              <a:rPr lang="pl-PL" sz="4400" dirty="0" smtClean="0"/>
              <a:t>Index Scan</a:t>
            </a:r>
          </a:p>
          <a:p>
            <a:pPr lvl="1"/>
            <a:r>
              <a:rPr lang="pl-PL" sz="4400" dirty="0" smtClean="0"/>
              <a:t>Index </a:t>
            </a:r>
            <a:r>
              <a:rPr lang="pl-PL" sz="4400" dirty="0" smtClean="0"/>
              <a:t>Seex </a:t>
            </a:r>
            <a:endParaRPr lang="pl-PL" sz="4400" dirty="0" smtClean="0"/>
          </a:p>
          <a:p>
            <a:pPr lvl="1"/>
            <a:endParaRPr lang="pl-PL" dirty="0"/>
          </a:p>
        </p:txBody>
      </p:sp>
    </p:spTree>
    <p:extLst>
      <p:ext uri="{BB962C8B-B14F-4D97-AF65-F5344CB8AC3E}">
        <p14:creationId xmlns:p14="http://schemas.microsoft.com/office/powerpoint/2010/main" val="359536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Równoległe przetwarzanie </a:t>
            </a:r>
            <a:r>
              <a:rPr lang="pl-PL" dirty="0" smtClean="0"/>
              <a:t>zapytań - Parallel </a:t>
            </a:r>
            <a:r>
              <a:rPr lang="pl-PL" dirty="0" smtClean="0"/>
              <a:t>Scan</a:t>
            </a:r>
            <a:endParaRPr lang="pl-PL" dirty="0"/>
          </a:p>
        </p:txBody>
      </p:sp>
      <p:sp>
        <p:nvSpPr>
          <p:cNvPr id="4" name="Footer Placeholder 3"/>
          <p:cNvSpPr>
            <a:spLocks noGrp="1"/>
          </p:cNvSpPr>
          <p:nvPr>
            <p:ph type="ftr" sz="quarter" idx="11"/>
          </p:nvPr>
        </p:nvSpPr>
        <p:spPr/>
        <p:txBody>
          <a:bodyPr/>
          <a:lstStyle/>
          <a:p>
            <a:r>
              <a:rPr lang="pl-PL" dirty="0" smtClean="0"/>
              <a:t>SQLDay 2014</a:t>
            </a:r>
          </a:p>
        </p:txBody>
      </p:sp>
      <p:sp>
        <p:nvSpPr>
          <p:cNvPr id="3" name="Content Placeholder 2"/>
          <p:cNvSpPr>
            <a:spLocks noGrp="1"/>
          </p:cNvSpPr>
          <p:nvPr>
            <p:ph idx="1"/>
          </p:nvPr>
        </p:nvSpPr>
        <p:spPr>
          <a:xfrm>
            <a:off x="609600" y="1417639"/>
            <a:ext cx="10972800" cy="4708526"/>
          </a:xfrm>
        </p:spPr>
        <p:txBody>
          <a:bodyPr>
            <a:normAutofit/>
          </a:bodyPr>
          <a:lstStyle/>
          <a:p>
            <a:r>
              <a:rPr lang="pl-PL" sz="3600" dirty="0" smtClean="0"/>
              <a:t>Wątki działają w trybie „współpracy” odczytując strony z tabeli </a:t>
            </a:r>
          </a:p>
          <a:p>
            <a:r>
              <a:rPr lang="pl-PL" sz="3600" dirty="0" smtClean="0"/>
              <a:t>Serwer dynamicznie przydziela strony do wątków</a:t>
            </a:r>
            <a:endParaRPr lang="pl-PL" sz="3600" dirty="0" smtClean="0"/>
          </a:p>
          <a:p>
            <a:pPr lvl="1"/>
            <a:endParaRPr lang="pl-PL" sz="3600" dirty="0"/>
          </a:p>
        </p:txBody>
      </p:sp>
      <p:pic>
        <p:nvPicPr>
          <p:cNvPr id="6" name="Picture 5"/>
          <p:cNvPicPr>
            <a:picLocks noChangeAspect="1"/>
          </p:cNvPicPr>
          <p:nvPr/>
        </p:nvPicPr>
        <p:blipFill>
          <a:blip r:embed="rId2"/>
          <a:stretch>
            <a:fillRect/>
          </a:stretch>
        </p:blipFill>
        <p:spPr>
          <a:xfrm>
            <a:off x="88474" y="3429000"/>
            <a:ext cx="11493926" cy="2209800"/>
          </a:xfrm>
          <a:prstGeom prst="rect">
            <a:avLst/>
          </a:prstGeom>
        </p:spPr>
      </p:pic>
    </p:spTree>
    <p:extLst>
      <p:ext uri="{BB962C8B-B14F-4D97-AF65-F5344CB8AC3E}">
        <p14:creationId xmlns:p14="http://schemas.microsoft.com/office/powerpoint/2010/main" val="133740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Równoległe przetwarzanie zapytań</a:t>
            </a:r>
            <a:endParaRPr lang="pl-PL" dirty="0"/>
          </a:p>
        </p:txBody>
      </p:sp>
      <p:sp>
        <p:nvSpPr>
          <p:cNvPr id="4" name="Footer Placeholder 3"/>
          <p:cNvSpPr>
            <a:spLocks noGrp="1"/>
          </p:cNvSpPr>
          <p:nvPr>
            <p:ph type="ftr" sz="quarter" idx="11"/>
          </p:nvPr>
        </p:nvSpPr>
        <p:spPr/>
        <p:txBody>
          <a:bodyPr/>
          <a:lstStyle/>
          <a:p>
            <a:r>
              <a:rPr lang="pl-PL" dirty="0" smtClean="0"/>
              <a:t>SQLDay 2014</a:t>
            </a:r>
          </a:p>
        </p:txBody>
      </p:sp>
      <p:sp>
        <p:nvSpPr>
          <p:cNvPr id="6" name="Content Placeholder 2"/>
          <p:cNvSpPr>
            <a:spLocks noGrp="1"/>
          </p:cNvSpPr>
          <p:nvPr>
            <p:ph idx="1"/>
          </p:nvPr>
        </p:nvSpPr>
        <p:spPr>
          <a:xfrm>
            <a:off x="609600" y="1600201"/>
            <a:ext cx="10972800" cy="4525963"/>
          </a:xfrm>
        </p:spPr>
        <p:txBody>
          <a:bodyPr/>
          <a:lstStyle/>
          <a:p>
            <a:pPr lvl="1"/>
            <a:r>
              <a:rPr lang="pl-PL" dirty="0" smtClean="0"/>
              <a:t>Distribute Streams</a:t>
            </a:r>
          </a:p>
          <a:p>
            <a:pPr lvl="1"/>
            <a:endParaRPr lang="pl-PL" dirty="0"/>
          </a:p>
          <a:p>
            <a:pPr lvl="1"/>
            <a:endParaRPr lang="pl-PL" dirty="0" smtClean="0"/>
          </a:p>
          <a:p>
            <a:pPr lvl="1"/>
            <a:r>
              <a:rPr lang="pl-PL" dirty="0" smtClean="0"/>
              <a:t>Repartition Streams</a:t>
            </a:r>
          </a:p>
          <a:p>
            <a:pPr lvl="1"/>
            <a:endParaRPr lang="pl-PL" dirty="0"/>
          </a:p>
          <a:p>
            <a:pPr lvl="1"/>
            <a:endParaRPr lang="pl-PL" dirty="0" smtClean="0"/>
          </a:p>
          <a:p>
            <a:pPr lvl="1"/>
            <a:r>
              <a:rPr lang="pl-PL" dirty="0" smtClean="0"/>
              <a:t>Gather Streams </a:t>
            </a:r>
            <a:endParaRPr lang="en-US" dirty="0"/>
          </a:p>
        </p:txBody>
      </p:sp>
      <p:pic>
        <p:nvPicPr>
          <p:cNvPr id="7" name="Picture 6"/>
          <p:cNvPicPr>
            <a:picLocks noChangeAspect="1"/>
          </p:cNvPicPr>
          <p:nvPr/>
        </p:nvPicPr>
        <p:blipFill>
          <a:blip r:embed="rId2"/>
          <a:stretch>
            <a:fillRect/>
          </a:stretch>
        </p:blipFill>
        <p:spPr>
          <a:xfrm>
            <a:off x="4343400" y="4033233"/>
            <a:ext cx="1775361" cy="1314450"/>
          </a:xfrm>
          <a:prstGeom prst="rect">
            <a:avLst/>
          </a:prstGeom>
        </p:spPr>
      </p:pic>
      <p:pic>
        <p:nvPicPr>
          <p:cNvPr id="8" name="Picture 7"/>
          <p:cNvPicPr>
            <a:picLocks noChangeAspect="1"/>
          </p:cNvPicPr>
          <p:nvPr/>
        </p:nvPicPr>
        <p:blipFill>
          <a:blip r:embed="rId3"/>
          <a:stretch>
            <a:fillRect/>
          </a:stretch>
        </p:blipFill>
        <p:spPr>
          <a:xfrm>
            <a:off x="4162128" y="2621413"/>
            <a:ext cx="2137904" cy="1137183"/>
          </a:xfrm>
          <a:prstGeom prst="rect">
            <a:avLst/>
          </a:prstGeom>
        </p:spPr>
      </p:pic>
      <p:pic>
        <p:nvPicPr>
          <p:cNvPr id="9" name="Picture 8"/>
          <p:cNvPicPr>
            <a:picLocks noChangeAspect="1"/>
          </p:cNvPicPr>
          <p:nvPr/>
        </p:nvPicPr>
        <p:blipFill>
          <a:blip r:embed="rId4"/>
          <a:stretch>
            <a:fillRect/>
          </a:stretch>
        </p:blipFill>
        <p:spPr>
          <a:xfrm>
            <a:off x="4594225" y="1135822"/>
            <a:ext cx="1552575" cy="1238250"/>
          </a:xfrm>
          <a:prstGeom prst="rect">
            <a:avLst/>
          </a:prstGeom>
        </p:spPr>
      </p:pic>
      <p:sp>
        <p:nvSpPr>
          <p:cNvPr id="3" name="Rectangle 2"/>
          <p:cNvSpPr/>
          <p:nvPr/>
        </p:nvSpPr>
        <p:spPr>
          <a:xfrm>
            <a:off x="2971800" y="5637105"/>
            <a:ext cx="6092437" cy="369332"/>
          </a:xfrm>
          <a:prstGeom prst="rect">
            <a:avLst/>
          </a:prstGeom>
        </p:spPr>
        <p:txBody>
          <a:bodyPr wrap="none">
            <a:spAutoFit/>
          </a:bodyPr>
          <a:lstStyle/>
          <a:p>
            <a:r>
              <a:rPr lang="pl-PL" dirty="0"/>
              <a:t>Algorytmy przypisania: Hash, Round Robin, Broadcast, Demand</a:t>
            </a:r>
          </a:p>
        </p:txBody>
      </p:sp>
    </p:spTree>
    <p:extLst>
      <p:ext uri="{BB962C8B-B14F-4D97-AF65-F5344CB8AC3E}">
        <p14:creationId xmlns:p14="http://schemas.microsoft.com/office/powerpoint/2010/main" val="42830591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Operatory</a:t>
            </a:r>
            <a:endParaRPr lang="en-US" dirty="0"/>
          </a:p>
        </p:txBody>
      </p:sp>
      <p:sp>
        <p:nvSpPr>
          <p:cNvPr id="3" name="Content Placeholder 2"/>
          <p:cNvSpPr>
            <a:spLocks noGrp="1"/>
          </p:cNvSpPr>
          <p:nvPr>
            <p:ph idx="1"/>
          </p:nvPr>
        </p:nvSpPr>
        <p:spPr/>
        <p:txBody>
          <a:bodyPr>
            <a:normAutofit/>
          </a:bodyPr>
          <a:lstStyle/>
          <a:p>
            <a:r>
              <a:rPr lang="pl-PL" dirty="0" smtClean="0"/>
              <a:t>Przesuwają paczki wierszy pomiędzy wątkami</a:t>
            </a:r>
          </a:p>
          <a:p>
            <a:r>
              <a:rPr lang="pl-PL" dirty="0" smtClean="0"/>
              <a:t>Dwa operatory </a:t>
            </a:r>
          </a:p>
          <a:p>
            <a:pPr lvl="1"/>
            <a:r>
              <a:rPr lang="en-US" dirty="0" smtClean="0"/>
              <a:t>producer </a:t>
            </a:r>
            <a:endParaRPr lang="pl-PL" dirty="0" smtClean="0"/>
          </a:p>
          <a:p>
            <a:pPr lvl="1"/>
            <a:r>
              <a:rPr lang="en-US" dirty="0" smtClean="0"/>
              <a:t>consumer</a:t>
            </a:r>
            <a:endParaRPr lang="en-US" dirty="0"/>
          </a:p>
          <a:p>
            <a:r>
              <a:rPr lang="en-US" dirty="0" smtClean="0"/>
              <a:t>Producer </a:t>
            </a:r>
            <a:r>
              <a:rPr lang="pl-PL" dirty="0" smtClean="0"/>
              <a:t>oraz </a:t>
            </a:r>
            <a:r>
              <a:rPr lang="en-US" dirty="0" smtClean="0"/>
              <a:t>consumer </a:t>
            </a:r>
            <a:r>
              <a:rPr lang="pl-PL" dirty="0" smtClean="0"/>
              <a:t>działają niezależnie od siebie</a:t>
            </a:r>
            <a:r>
              <a:rPr lang="en-US" dirty="0" smtClean="0"/>
              <a:t>:</a:t>
            </a:r>
            <a:endParaRPr lang="en-US" dirty="0"/>
          </a:p>
          <a:p>
            <a:pPr marL="0" indent="0">
              <a:buNone/>
            </a:pPr>
            <a:r>
              <a:rPr lang="pl-PL" dirty="0" smtClean="0"/>
              <a:t>	</a:t>
            </a:r>
            <a:r>
              <a:rPr lang="en-US" dirty="0" smtClean="0"/>
              <a:t>– </a:t>
            </a:r>
            <a:r>
              <a:rPr lang="en-US" dirty="0"/>
              <a:t>Producers </a:t>
            </a:r>
            <a:r>
              <a:rPr lang="pl-PL" dirty="0" smtClean="0"/>
              <a:t>przesyła dane do consumer (push)</a:t>
            </a:r>
            <a:endParaRPr lang="en-US" dirty="0"/>
          </a:p>
          <a:p>
            <a:pPr marL="0" indent="0">
              <a:buNone/>
            </a:pPr>
            <a:r>
              <a:rPr lang="pl-PL" dirty="0" smtClean="0"/>
              <a:t>	</a:t>
            </a:r>
            <a:r>
              <a:rPr lang="en-US" dirty="0" smtClean="0"/>
              <a:t>– </a:t>
            </a:r>
            <a:r>
              <a:rPr lang="en-US" dirty="0"/>
              <a:t>Consumers </a:t>
            </a:r>
            <a:r>
              <a:rPr lang="pl-PL" dirty="0" smtClean="0"/>
              <a:t>czekają (mogą czekać) na dane </a:t>
            </a:r>
            <a:endParaRPr lang="en-US" dirty="0"/>
          </a:p>
          <a:p>
            <a:pPr marL="0" indent="0">
              <a:buNone/>
            </a:pPr>
            <a:r>
              <a:rPr lang="pl-PL" dirty="0" smtClean="0"/>
              <a:t>	</a:t>
            </a:r>
            <a:endParaRPr lang="en-US" dirty="0"/>
          </a:p>
        </p:txBody>
      </p:sp>
      <p:sp>
        <p:nvSpPr>
          <p:cNvPr id="4" name="Footer Placeholder 3"/>
          <p:cNvSpPr>
            <a:spLocks noGrp="1"/>
          </p:cNvSpPr>
          <p:nvPr>
            <p:ph type="ftr" sz="quarter" idx="11"/>
          </p:nvPr>
        </p:nvSpPr>
        <p:spPr/>
        <p:txBody>
          <a:bodyPr/>
          <a:lstStyle/>
          <a:p>
            <a:r>
              <a:rPr lang="pl-PL" smtClean="0"/>
              <a:t>SQLDay 2014</a:t>
            </a:r>
          </a:p>
          <a:p>
            <a:endParaRPr lang="pl-PL" dirty="0" smtClean="0"/>
          </a:p>
        </p:txBody>
      </p:sp>
    </p:spTree>
    <p:extLst>
      <p:ext uri="{BB962C8B-B14F-4D97-AF65-F5344CB8AC3E}">
        <p14:creationId xmlns:p14="http://schemas.microsoft.com/office/powerpoint/2010/main" val="62266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Równoległe przetwarzanie zapytań</a:t>
            </a:r>
            <a:endParaRPr lang="pl-PL" dirty="0"/>
          </a:p>
        </p:txBody>
      </p:sp>
      <p:sp>
        <p:nvSpPr>
          <p:cNvPr id="4" name="Footer Placeholder 3"/>
          <p:cNvSpPr>
            <a:spLocks noGrp="1"/>
          </p:cNvSpPr>
          <p:nvPr>
            <p:ph type="ftr" sz="quarter" idx="11"/>
          </p:nvPr>
        </p:nvSpPr>
        <p:spPr/>
        <p:txBody>
          <a:bodyPr/>
          <a:lstStyle/>
          <a:p>
            <a:r>
              <a:rPr lang="pl-PL" dirty="0" smtClean="0"/>
              <a:t>SQLDay 2014</a:t>
            </a:r>
          </a:p>
        </p:txBody>
      </p:sp>
      <p:pic>
        <p:nvPicPr>
          <p:cNvPr id="14" name="Picture 13"/>
          <p:cNvPicPr>
            <a:picLocks noChangeAspect="1"/>
          </p:cNvPicPr>
          <p:nvPr/>
        </p:nvPicPr>
        <p:blipFill>
          <a:blip r:embed="rId2"/>
          <a:stretch>
            <a:fillRect/>
          </a:stretch>
        </p:blipFill>
        <p:spPr>
          <a:xfrm>
            <a:off x="7543800" y="1828800"/>
            <a:ext cx="4440993" cy="3690688"/>
          </a:xfrm>
          <a:prstGeom prst="rect">
            <a:avLst/>
          </a:prstGeom>
        </p:spPr>
      </p:pic>
      <p:sp>
        <p:nvSpPr>
          <p:cNvPr id="16" name="Content Placeholder 2"/>
          <p:cNvSpPr>
            <a:spLocks noGrp="1"/>
          </p:cNvSpPr>
          <p:nvPr>
            <p:ph idx="1"/>
          </p:nvPr>
        </p:nvSpPr>
        <p:spPr>
          <a:xfrm>
            <a:off x="609600" y="1600201"/>
            <a:ext cx="10972800" cy="4525963"/>
          </a:xfrm>
        </p:spPr>
        <p:txBody>
          <a:bodyPr/>
          <a:lstStyle/>
          <a:p>
            <a:r>
              <a:rPr lang="pl-PL" dirty="0" smtClean="0"/>
              <a:t>Producer oraz Consumer działają niezależnie </a:t>
            </a:r>
          </a:p>
          <a:p>
            <a:r>
              <a:rPr lang="pl-PL" dirty="0" smtClean="0"/>
              <a:t>Producer przetwarza wiersze i przesyła do 					odbiorcy (CXPort, CXPipe)</a:t>
            </a:r>
          </a:p>
          <a:p>
            <a:r>
              <a:rPr lang="pl-PL" dirty="0" smtClean="0"/>
              <a:t>Bufory – linked list</a:t>
            </a:r>
          </a:p>
          <a:p>
            <a:r>
              <a:rPr lang="pl-PL" dirty="0" smtClean="0"/>
              <a:t>Bufor = CXPacket</a:t>
            </a:r>
          </a:p>
          <a:p>
            <a:endParaRPr lang="pl-PL" dirty="0"/>
          </a:p>
          <a:p>
            <a:endParaRPr lang="en-US" dirty="0"/>
          </a:p>
        </p:txBody>
      </p:sp>
    </p:spTree>
    <p:extLst>
      <p:ext uri="{BB962C8B-B14F-4D97-AF65-F5344CB8AC3E}">
        <p14:creationId xmlns:p14="http://schemas.microsoft.com/office/powerpoint/2010/main" val="376908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Równoległe przetwarzanie zapytań</a:t>
            </a:r>
            <a:endParaRPr lang="pl-PL" dirty="0"/>
          </a:p>
        </p:txBody>
      </p:sp>
      <p:sp>
        <p:nvSpPr>
          <p:cNvPr id="4" name="Footer Placeholder 3"/>
          <p:cNvSpPr>
            <a:spLocks noGrp="1"/>
          </p:cNvSpPr>
          <p:nvPr>
            <p:ph type="ftr" sz="quarter" idx="11"/>
          </p:nvPr>
        </p:nvSpPr>
        <p:spPr/>
        <p:txBody>
          <a:bodyPr/>
          <a:lstStyle/>
          <a:p>
            <a:r>
              <a:rPr lang="pl-PL" dirty="0" smtClean="0"/>
              <a:t>SQLDay 2014</a:t>
            </a:r>
          </a:p>
        </p:txBody>
      </p:sp>
      <p:sp>
        <p:nvSpPr>
          <p:cNvPr id="3" name="Content Placeholder 2"/>
          <p:cNvSpPr>
            <a:spLocks noGrp="1"/>
          </p:cNvSpPr>
          <p:nvPr>
            <p:ph idx="1"/>
          </p:nvPr>
        </p:nvSpPr>
        <p:spPr/>
        <p:txBody>
          <a:bodyPr/>
          <a:lstStyle/>
          <a:p>
            <a:r>
              <a:rPr lang="pl-PL" dirty="0" smtClean="0"/>
              <a:t>Gather Streams oraz Repartition Streams </a:t>
            </a:r>
            <a:r>
              <a:rPr lang="pl-PL" u="sng" dirty="0" smtClean="0"/>
              <a:t>mogą</a:t>
            </a:r>
            <a:r>
              <a:rPr lang="pl-PL" dirty="0" smtClean="0"/>
              <a:t> zachowywać porządek sortowania, ale </a:t>
            </a:r>
            <a:r>
              <a:rPr lang="pl-PL" u="sng" dirty="0" smtClean="0"/>
              <a:t>nigdy </a:t>
            </a:r>
            <a:r>
              <a:rPr lang="pl-PL" dirty="0" smtClean="0"/>
              <a:t>nie sortują</a:t>
            </a:r>
          </a:p>
          <a:p>
            <a:endParaRPr lang="pl-PL" dirty="0"/>
          </a:p>
          <a:p>
            <a:endParaRPr lang="en-US" dirty="0"/>
          </a:p>
        </p:txBody>
      </p:sp>
      <p:grpSp>
        <p:nvGrpSpPr>
          <p:cNvPr id="10" name="Group 9"/>
          <p:cNvGrpSpPr/>
          <p:nvPr/>
        </p:nvGrpSpPr>
        <p:grpSpPr>
          <a:xfrm>
            <a:off x="594815" y="4546862"/>
            <a:ext cx="9290998" cy="1645097"/>
            <a:chOff x="609600" y="4549172"/>
            <a:chExt cx="9290998" cy="1645097"/>
          </a:xfrm>
        </p:grpSpPr>
        <p:pic>
          <p:nvPicPr>
            <p:cNvPr id="7" name="Picture 6"/>
            <p:cNvPicPr>
              <a:picLocks noChangeAspect="1"/>
            </p:cNvPicPr>
            <p:nvPr/>
          </p:nvPicPr>
          <p:blipFill>
            <a:blip r:embed="rId2"/>
            <a:stretch>
              <a:fillRect/>
            </a:stretch>
          </p:blipFill>
          <p:spPr>
            <a:xfrm>
              <a:off x="609600" y="5210259"/>
              <a:ext cx="3695700" cy="695325"/>
            </a:xfrm>
            <a:prstGeom prst="rect">
              <a:avLst/>
            </a:prstGeom>
          </p:spPr>
        </p:pic>
        <p:pic>
          <p:nvPicPr>
            <p:cNvPr id="8" name="Picture 7"/>
            <p:cNvPicPr>
              <a:picLocks noChangeAspect="1"/>
            </p:cNvPicPr>
            <p:nvPr/>
          </p:nvPicPr>
          <p:blipFill>
            <a:blip r:embed="rId3"/>
            <a:stretch>
              <a:fillRect/>
            </a:stretch>
          </p:blipFill>
          <p:spPr>
            <a:xfrm>
              <a:off x="4833298" y="4549172"/>
              <a:ext cx="2057400" cy="1523267"/>
            </a:xfrm>
            <a:prstGeom prst="rect">
              <a:avLst/>
            </a:prstGeom>
          </p:spPr>
        </p:pic>
        <p:pic>
          <p:nvPicPr>
            <p:cNvPr id="9" name="Picture 8"/>
            <p:cNvPicPr>
              <a:picLocks noChangeAspect="1"/>
            </p:cNvPicPr>
            <p:nvPr/>
          </p:nvPicPr>
          <p:blipFill>
            <a:blip r:embed="rId4"/>
            <a:stretch>
              <a:fillRect/>
            </a:stretch>
          </p:blipFill>
          <p:spPr>
            <a:xfrm>
              <a:off x="7157398" y="4577741"/>
              <a:ext cx="2743200" cy="1616528"/>
            </a:xfrm>
            <a:prstGeom prst="rect">
              <a:avLst/>
            </a:prstGeom>
          </p:spPr>
        </p:pic>
      </p:grpSp>
      <p:grpSp>
        <p:nvGrpSpPr>
          <p:cNvPr id="12" name="Group 11"/>
          <p:cNvGrpSpPr/>
          <p:nvPr/>
        </p:nvGrpSpPr>
        <p:grpSpPr>
          <a:xfrm>
            <a:off x="594815" y="2676082"/>
            <a:ext cx="9305783" cy="1616528"/>
            <a:chOff x="594815" y="2676082"/>
            <a:chExt cx="9305783" cy="1616528"/>
          </a:xfrm>
        </p:grpSpPr>
        <p:pic>
          <p:nvPicPr>
            <p:cNvPr id="5" name="Picture 4"/>
            <p:cNvPicPr>
              <a:picLocks noChangeAspect="1"/>
            </p:cNvPicPr>
            <p:nvPr/>
          </p:nvPicPr>
          <p:blipFill>
            <a:blip r:embed="rId4"/>
            <a:stretch>
              <a:fillRect/>
            </a:stretch>
          </p:blipFill>
          <p:spPr>
            <a:xfrm>
              <a:off x="7157398" y="2676082"/>
              <a:ext cx="2743200" cy="1616528"/>
            </a:xfrm>
            <a:prstGeom prst="rect">
              <a:avLst/>
            </a:prstGeom>
          </p:spPr>
        </p:pic>
        <p:pic>
          <p:nvPicPr>
            <p:cNvPr id="6" name="Picture 5"/>
            <p:cNvPicPr>
              <a:picLocks noChangeAspect="1"/>
            </p:cNvPicPr>
            <p:nvPr/>
          </p:nvPicPr>
          <p:blipFill>
            <a:blip r:embed="rId3"/>
            <a:stretch>
              <a:fillRect/>
            </a:stretch>
          </p:blipFill>
          <p:spPr>
            <a:xfrm>
              <a:off x="4833298" y="2722713"/>
              <a:ext cx="2057400" cy="1523267"/>
            </a:xfrm>
            <a:prstGeom prst="rect">
              <a:avLst/>
            </a:prstGeom>
          </p:spPr>
        </p:pic>
        <p:pic>
          <p:nvPicPr>
            <p:cNvPr id="11" name="Picture 10"/>
            <p:cNvPicPr>
              <a:picLocks noChangeAspect="1"/>
            </p:cNvPicPr>
            <p:nvPr/>
          </p:nvPicPr>
          <p:blipFill>
            <a:blip r:embed="rId5"/>
            <a:stretch>
              <a:fillRect/>
            </a:stretch>
          </p:blipFill>
          <p:spPr>
            <a:xfrm>
              <a:off x="594815" y="3118325"/>
              <a:ext cx="3590925" cy="571500"/>
            </a:xfrm>
            <a:prstGeom prst="rect">
              <a:avLst/>
            </a:prstGeom>
          </p:spPr>
        </p:pic>
      </p:grpSp>
    </p:spTree>
    <p:extLst>
      <p:ext uri="{BB962C8B-B14F-4D97-AF65-F5344CB8AC3E}">
        <p14:creationId xmlns:p14="http://schemas.microsoft.com/office/powerpoint/2010/main" val="364618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Równoległe przetwarzanie </a:t>
            </a:r>
            <a:r>
              <a:rPr lang="pl-PL" dirty="0" smtClean="0"/>
              <a:t>zapytań </a:t>
            </a:r>
            <a:r>
              <a:rPr lang="pl-PL" dirty="0" smtClean="0"/>
              <a:t>– DEMO </a:t>
            </a:r>
            <a:endParaRPr lang="en-US" dirty="0"/>
          </a:p>
        </p:txBody>
      </p:sp>
      <p:sp>
        <p:nvSpPr>
          <p:cNvPr id="4" name="Footer Placeholder 3"/>
          <p:cNvSpPr>
            <a:spLocks noGrp="1"/>
          </p:cNvSpPr>
          <p:nvPr>
            <p:ph type="ftr" sz="quarter" idx="11"/>
          </p:nvPr>
        </p:nvSpPr>
        <p:spPr/>
        <p:txBody>
          <a:bodyPr/>
          <a:lstStyle/>
          <a:p>
            <a:r>
              <a:rPr lang="pl-PL" smtClean="0"/>
              <a:t>SQLDay 2014</a:t>
            </a:r>
          </a:p>
          <a:p>
            <a:endParaRPr lang="pl-PL" dirty="0" smtClean="0"/>
          </a:p>
        </p:txBody>
      </p:sp>
      <p:pic>
        <p:nvPicPr>
          <p:cNvPr id="6" name="Picture 5"/>
          <p:cNvPicPr>
            <a:picLocks noChangeAspect="1"/>
          </p:cNvPicPr>
          <p:nvPr/>
        </p:nvPicPr>
        <p:blipFill>
          <a:blip r:embed="rId2"/>
          <a:stretch>
            <a:fillRect/>
          </a:stretch>
        </p:blipFill>
        <p:spPr>
          <a:xfrm>
            <a:off x="171450" y="2547937"/>
            <a:ext cx="11849100" cy="1762125"/>
          </a:xfrm>
          <a:prstGeom prst="rect">
            <a:avLst/>
          </a:prstGeom>
        </p:spPr>
      </p:pic>
    </p:spTree>
    <p:extLst>
      <p:ext uri="{BB962C8B-B14F-4D97-AF65-F5344CB8AC3E}">
        <p14:creationId xmlns:p14="http://schemas.microsoft.com/office/powerpoint/2010/main" val="3092064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Równoległy raj z problemami</a:t>
            </a:r>
            <a:endParaRPr lang="pl-PL" dirty="0"/>
          </a:p>
        </p:txBody>
      </p:sp>
      <p:sp>
        <p:nvSpPr>
          <p:cNvPr id="4" name="Footer Placeholder 3"/>
          <p:cNvSpPr>
            <a:spLocks noGrp="1"/>
          </p:cNvSpPr>
          <p:nvPr>
            <p:ph type="ftr" sz="quarter" idx="11"/>
          </p:nvPr>
        </p:nvSpPr>
        <p:spPr/>
        <p:txBody>
          <a:bodyPr/>
          <a:lstStyle/>
          <a:p>
            <a:r>
              <a:rPr lang="pl-PL" dirty="0" smtClean="0"/>
              <a:t>SQLDay 2014</a:t>
            </a:r>
          </a:p>
        </p:txBody>
      </p:sp>
      <p:sp>
        <p:nvSpPr>
          <p:cNvPr id="3" name="Content Placeholder 2"/>
          <p:cNvSpPr>
            <a:spLocks noGrp="1"/>
          </p:cNvSpPr>
          <p:nvPr>
            <p:ph idx="1"/>
          </p:nvPr>
        </p:nvSpPr>
        <p:spPr/>
        <p:txBody>
          <a:bodyPr>
            <a:normAutofit lnSpcReduction="10000"/>
          </a:bodyPr>
          <a:lstStyle/>
          <a:p>
            <a:r>
              <a:rPr lang="pl-PL" sz="4000" dirty="0" smtClean="0"/>
              <a:t>Skoro jest tak dobrze, to dlaczego jest źle</a:t>
            </a:r>
          </a:p>
          <a:p>
            <a:pPr lvl="1"/>
            <a:r>
              <a:rPr lang="pl-PL" sz="4000" dirty="0" smtClean="0"/>
              <a:t>Algorytmy</a:t>
            </a:r>
          </a:p>
          <a:p>
            <a:pPr lvl="1"/>
            <a:r>
              <a:rPr lang="pl-PL" sz="4000" dirty="0" smtClean="0"/>
              <a:t>Strefy jednowątkowe w planie równoległym (musi być conajmniej jedna)</a:t>
            </a:r>
          </a:p>
          <a:p>
            <a:pPr lvl="1"/>
            <a:r>
              <a:rPr lang="pl-PL" sz="4000" dirty="0" smtClean="0"/>
              <a:t>Niezbalansowane wątki (nierównomiernie obciążone)</a:t>
            </a:r>
          </a:p>
          <a:p>
            <a:pPr lvl="1"/>
            <a:r>
              <a:rPr lang="pl-PL" sz="4000" dirty="0" smtClean="0"/>
              <a:t>Problemy ze zrównolegnieniem zapytania  </a:t>
            </a:r>
          </a:p>
          <a:p>
            <a:pPr marL="457200" lvl="1" indent="0">
              <a:buNone/>
            </a:pPr>
            <a:endParaRPr lang="pl-PL" dirty="0" smtClean="0"/>
          </a:p>
          <a:p>
            <a:pPr lvl="1"/>
            <a:endParaRPr lang="pl-PL" dirty="0"/>
          </a:p>
          <a:p>
            <a:endParaRPr lang="pl-PL" dirty="0"/>
          </a:p>
          <a:p>
            <a:endParaRPr lang="en-US" dirty="0"/>
          </a:p>
        </p:txBody>
      </p:sp>
    </p:spTree>
    <p:extLst>
      <p:ext uri="{BB962C8B-B14F-4D97-AF65-F5344CB8AC3E}">
        <p14:creationId xmlns:p14="http://schemas.microsoft.com/office/powerpoint/2010/main" val="149082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Równoległy raj z </a:t>
            </a:r>
            <a:r>
              <a:rPr lang="pl-PL" dirty="0" smtClean="0"/>
              <a:t>problemami - algorytmy</a:t>
            </a:r>
            <a:endParaRPr lang="en-US" dirty="0"/>
          </a:p>
        </p:txBody>
      </p:sp>
      <p:sp>
        <p:nvSpPr>
          <p:cNvPr id="4" name="Footer Placeholder 3"/>
          <p:cNvSpPr>
            <a:spLocks noGrp="1"/>
          </p:cNvSpPr>
          <p:nvPr>
            <p:ph type="ftr" sz="quarter" idx="11"/>
          </p:nvPr>
        </p:nvSpPr>
        <p:spPr/>
        <p:txBody>
          <a:bodyPr/>
          <a:lstStyle/>
          <a:p>
            <a:r>
              <a:rPr lang="pl-PL" smtClean="0"/>
              <a:t>SQLDay 2014</a:t>
            </a:r>
          </a:p>
          <a:p>
            <a:endParaRPr lang="pl-PL" dirty="0" smtClean="0"/>
          </a:p>
        </p:txBody>
      </p:sp>
      <p:pic>
        <p:nvPicPr>
          <p:cNvPr id="5" name="Picture 4"/>
          <p:cNvPicPr>
            <a:picLocks noChangeAspect="1"/>
          </p:cNvPicPr>
          <p:nvPr/>
        </p:nvPicPr>
        <p:blipFill>
          <a:blip r:embed="rId2"/>
          <a:stretch>
            <a:fillRect/>
          </a:stretch>
        </p:blipFill>
        <p:spPr>
          <a:xfrm>
            <a:off x="1600200" y="1676400"/>
            <a:ext cx="8382000" cy="4202707"/>
          </a:xfrm>
          <a:prstGeom prst="rect">
            <a:avLst/>
          </a:prstGeom>
        </p:spPr>
      </p:pic>
    </p:spTree>
    <p:extLst>
      <p:ext uri="{BB962C8B-B14F-4D97-AF65-F5344CB8AC3E}">
        <p14:creationId xmlns:p14="http://schemas.microsoft.com/office/powerpoint/2010/main" val="4910211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Równoległy raj z problemami – serial zones</a:t>
            </a:r>
            <a:endParaRPr lang="pl-PL" dirty="0"/>
          </a:p>
        </p:txBody>
      </p:sp>
      <p:sp>
        <p:nvSpPr>
          <p:cNvPr id="4" name="Footer Placeholder 3"/>
          <p:cNvSpPr>
            <a:spLocks noGrp="1"/>
          </p:cNvSpPr>
          <p:nvPr>
            <p:ph type="ftr" sz="quarter" idx="11"/>
          </p:nvPr>
        </p:nvSpPr>
        <p:spPr/>
        <p:txBody>
          <a:bodyPr/>
          <a:lstStyle/>
          <a:p>
            <a:r>
              <a:rPr lang="pl-PL" dirty="0" smtClean="0"/>
              <a:t>SQLDay 2014</a:t>
            </a:r>
          </a:p>
        </p:txBody>
      </p:sp>
      <p:sp>
        <p:nvSpPr>
          <p:cNvPr id="3" name="Content Placeholder 2"/>
          <p:cNvSpPr>
            <a:spLocks noGrp="1"/>
          </p:cNvSpPr>
          <p:nvPr>
            <p:ph idx="1"/>
          </p:nvPr>
        </p:nvSpPr>
        <p:spPr/>
        <p:txBody>
          <a:bodyPr/>
          <a:lstStyle/>
          <a:p>
            <a:r>
              <a:rPr lang="pl-PL" sz="4000" dirty="0" smtClean="0"/>
              <a:t>Prawo Amdahla</a:t>
            </a:r>
          </a:p>
          <a:p>
            <a:pPr marL="457200" lvl="1" indent="0">
              <a:buNone/>
            </a:pPr>
            <a:endParaRPr lang="pl-PL" dirty="0" smtClean="0"/>
          </a:p>
          <a:p>
            <a:pPr lvl="1"/>
            <a:endParaRPr lang="pl-PL" dirty="0"/>
          </a:p>
          <a:p>
            <a:endParaRPr lang="pl-PL" dirty="0"/>
          </a:p>
          <a:p>
            <a:endParaRPr lang="en-US" dirty="0"/>
          </a:p>
        </p:txBody>
      </p:sp>
      <p:pic>
        <p:nvPicPr>
          <p:cNvPr id="6" name="Picture 5"/>
          <p:cNvPicPr>
            <a:picLocks noChangeAspect="1"/>
          </p:cNvPicPr>
          <p:nvPr/>
        </p:nvPicPr>
        <p:blipFill>
          <a:blip r:embed="rId2"/>
          <a:stretch>
            <a:fillRect/>
          </a:stretch>
        </p:blipFill>
        <p:spPr>
          <a:xfrm>
            <a:off x="3124200" y="2514600"/>
            <a:ext cx="6324600" cy="3104804"/>
          </a:xfrm>
          <a:prstGeom prst="rect">
            <a:avLst/>
          </a:prstGeom>
        </p:spPr>
      </p:pic>
    </p:spTree>
    <p:extLst>
      <p:ext uri="{BB962C8B-B14F-4D97-AF65-F5344CB8AC3E}">
        <p14:creationId xmlns:p14="http://schemas.microsoft.com/office/powerpoint/2010/main" val="425627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271505"/>
            <a:ext cx="9144000" cy="6314991"/>
          </a:xfrm>
          <a:prstGeom prst="rect">
            <a:avLst/>
          </a:prstGeom>
        </p:spPr>
      </p:pic>
    </p:spTree>
    <p:extLst>
      <p:ext uri="{BB962C8B-B14F-4D97-AF65-F5344CB8AC3E}">
        <p14:creationId xmlns:p14="http://schemas.microsoft.com/office/powerpoint/2010/main" val="312395314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Równoległy raj z problemami – serial zones</a:t>
            </a:r>
            <a:endParaRPr lang="pl-PL" dirty="0"/>
          </a:p>
        </p:txBody>
      </p:sp>
      <p:sp>
        <p:nvSpPr>
          <p:cNvPr id="4" name="Footer Placeholder 3"/>
          <p:cNvSpPr>
            <a:spLocks noGrp="1"/>
          </p:cNvSpPr>
          <p:nvPr>
            <p:ph type="ftr" sz="quarter" idx="11"/>
          </p:nvPr>
        </p:nvSpPr>
        <p:spPr/>
        <p:txBody>
          <a:bodyPr/>
          <a:lstStyle/>
          <a:p>
            <a:r>
              <a:rPr lang="pl-PL" dirty="0" smtClean="0"/>
              <a:t>SQLDay 2014</a:t>
            </a:r>
          </a:p>
        </p:txBody>
      </p:sp>
      <p:sp>
        <p:nvSpPr>
          <p:cNvPr id="8" name="Content Placeholder 2"/>
          <p:cNvSpPr txBox="1">
            <a:spLocks/>
          </p:cNvSpPr>
          <p:nvPr/>
        </p:nvSpPr>
        <p:spPr>
          <a:xfrm>
            <a:off x="340341" y="1661025"/>
            <a:ext cx="10972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pl-PL" sz="3800" b="1" dirty="0" smtClean="0"/>
              <a:t>1 pracownik (Szef)</a:t>
            </a:r>
          </a:p>
          <a:p>
            <a:pPr marL="457200" lvl="1" indent="0">
              <a:buNone/>
            </a:pPr>
            <a:r>
              <a:rPr lang="pl-PL" sz="3800" dirty="0" smtClean="0"/>
              <a:t>Wymiana 1 koła = 12 minut</a:t>
            </a:r>
          </a:p>
          <a:p>
            <a:pPr marL="457200" lvl="1" indent="0">
              <a:buNone/>
            </a:pPr>
            <a:r>
              <a:rPr lang="pl-PL" sz="3800" dirty="0" smtClean="0"/>
              <a:t>Dokręcenie kół = 8 minut </a:t>
            </a:r>
          </a:p>
          <a:p>
            <a:pPr marL="457200" lvl="1" indent="0">
              <a:buNone/>
            </a:pPr>
            <a:endParaRPr lang="pl-PL" sz="3800" dirty="0"/>
          </a:p>
          <a:p>
            <a:pPr marL="457200" lvl="1" indent="0">
              <a:buNone/>
            </a:pPr>
            <a:r>
              <a:rPr lang="pl-PL" sz="3800" dirty="0" smtClean="0"/>
              <a:t>Razem = 4*12+8 = 56 </a:t>
            </a:r>
            <a:r>
              <a:rPr lang="pl-PL" sz="3800" dirty="0" smtClean="0"/>
              <a:t>minut</a:t>
            </a:r>
            <a:endParaRPr lang="pl-PL" sz="3800" dirty="0" smtClean="0"/>
          </a:p>
          <a:p>
            <a:pPr marL="457200" lvl="1" indent="0">
              <a:buFont typeface="Arial" pitchFamily="34" charset="0"/>
              <a:buNone/>
            </a:pPr>
            <a:endParaRPr lang="pl-PL" dirty="0" smtClean="0"/>
          </a:p>
          <a:p>
            <a:pPr lvl="1"/>
            <a:endParaRPr lang="pl-PL" dirty="0" smtClean="0"/>
          </a:p>
          <a:p>
            <a:endParaRPr lang="pl-PL" dirty="0" smtClean="0"/>
          </a:p>
          <a:p>
            <a:endParaRPr lang="en-US" dirty="0"/>
          </a:p>
        </p:txBody>
      </p:sp>
      <p:pic>
        <p:nvPicPr>
          <p:cNvPr id="10" name="Picture 9"/>
          <p:cNvPicPr>
            <a:picLocks noChangeAspect="1"/>
          </p:cNvPicPr>
          <p:nvPr/>
        </p:nvPicPr>
        <p:blipFill>
          <a:blip r:embed="rId2"/>
          <a:stretch>
            <a:fillRect/>
          </a:stretch>
        </p:blipFill>
        <p:spPr>
          <a:xfrm>
            <a:off x="7239000" y="1828800"/>
            <a:ext cx="4476750" cy="3667125"/>
          </a:xfrm>
          <a:prstGeom prst="rect">
            <a:avLst/>
          </a:prstGeom>
        </p:spPr>
      </p:pic>
    </p:spTree>
    <p:extLst>
      <p:ext uri="{BB962C8B-B14F-4D97-AF65-F5344CB8AC3E}">
        <p14:creationId xmlns:p14="http://schemas.microsoft.com/office/powerpoint/2010/main" val="214758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Równoległy raj z problemami – serial zones</a:t>
            </a:r>
            <a:endParaRPr lang="pl-PL" dirty="0"/>
          </a:p>
        </p:txBody>
      </p:sp>
      <p:sp>
        <p:nvSpPr>
          <p:cNvPr id="4" name="Footer Placeholder 3"/>
          <p:cNvSpPr>
            <a:spLocks noGrp="1"/>
          </p:cNvSpPr>
          <p:nvPr>
            <p:ph type="ftr" sz="quarter" idx="11"/>
          </p:nvPr>
        </p:nvSpPr>
        <p:spPr/>
        <p:txBody>
          <a:bodyPr/>
          <a:lstStyle/>
          <a:p>
            <a:r>
              <a:rPr lang="pl-PL" dirty="0" smtClean="0"/>
              <a:t>SQLDay 2014</a:t>
            </a:r>
          </a:p>
        </p:txBody>
      </p:sp>
      <p:pic>
        <p:nvPicPr>
          <p:cNvPr id="7" name="Picture 6"/>
          <p:cNvPicPr>
            <a:picLocks noChangeAspect="1"/>
          </p:cNvPicPr>
          <p:nvPr/>
        </p:nvPicPr>
        <p:blipFill>
          <a:blip r:embed="rId2"/>
          <a:stretch>
            <a:fillRect/>
          </a:stretch>
        </p:blipFill>
        <p:spPr>
          <a:xfrm>
            <a:off x="7239000" y="1828800"/>
            <a:ext cx="4476750" cy="3667125"/>
          </a:xfrm>
          <a:prstGeom prst="rect">
            <a:avLst/>
          </a:prstGeom>
        </p:spPr>
      </p:pic>
      <p:sp>
        <p:nvSpPr>
          <p:cNvPr id="8" name="Content Placeholder 2"/>
          <p:cNvSpPr txBox="1">
            <a:spLocks/>
          </p:cNvSpPr>
          <p:nvPr/>
        </p:nvSpPr>
        <p:spPr>
          <a:xfrm>
            <a:off x="340341" y="1661025"/>
            <a:ext cx="10972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pl-PL" sz="3800" b="1" dirty="0" smtClean="0"/>
              <a:t>4 pracowników (P) + szef (S)</a:t>
            </a:r>
          </a:p>
          <a:p>
            <a:pPr marL="457200" lvl="1" indent="0">
              <a:buNone/>
            </a:pPr>
            <a:r>
              <a:rPr lang="pl-PL" sz="3800" dirty="0" smtClean="0"/>
              <a:t>(P) Wymiana 1 koła = 12 minut</a:t>
            </a:r>
          </a:p>
          <a:p>
            <a:pPr marL="457200" lvl="1" indent="0">
              <a:buNone/>
            </a:pPr>
            <a:r>
              <a:rPr lang="pl-PL" sz="3800" dirty="0" smtClean="0"/>
              <a:t>(S) Dokręcenie kół = 8 minut</a:t>
            </a:r>
          </a:p>
          <a:p>
            <a:pPr marL="457200" lvl="1" indent="0">
              <a:buNone/>
            </a:pPr>
            <a:endParaRPr lang="pl-PL" sz="3800" dirty="0"/>
          </a:p>
          <a:p>
            <a:pPr marL="457200" lvl="1" indent="0">
              <a:buNone/>
            </a:pPr>
            <a:r>
              <a:rPr lang="pl-PL" sz="3800" dirty="0" smtClean="0"/>
              <a:t>Razem = 12+8 = 20 </a:t>
            </a:r>
            <a:r>
              <a:rPr lang="pl-PL" sz="3800" dirty="0" smtClean="0"/>
              <a:t>minut</a:t>
            </a:r>
          </a:p>
          <a:p>
            <a:pPr marL="457200" lvl="1" indent="0">
              <a:buNone/>
            </a:pPr>
            <a:r>
              <a:rPr lang="pl-PL" sz="3800" dirty="0" smtClean="0"/>
              <a:t>Czas całkowity = 56 minut</a:t>
            </a:r>
            <a:endParaRPr lang="pl-PL" sz="3800" dirty="0" smtClean="0"/>
          </a:p>
          <a:p>
            <a:pPr marL="457200" lvl="1" indent="0">
              <a:buFont typeface="Arial" pitchFamily="34" charset="0"/>
              <a:buNone/>
            </a:pPr>
            <a:endParaRPr lang="pl-PL" dirty="0" smtClean="0"/>
          </a:p>
          <a:p>
            <a:pPr lvl="1"/>
            <a:endParaRPr lang="pl-PL" dirty="0" smtClean="0"/>
          </a:p>
          <a:p>
            <a:endParaRPr lang="pl-PL" dirty="0" smtClean="0"/>
          </a:p>
          <a:p>
            <a:endParaRPr lang="en-US" dirty="0"/>
          </a:p>
        </p:txBody>
      </p:sp>
    </p:spTree>
    <p:extLst>
      <p:ext uri="{BB962C8B-B14F-4D97-AF65-F5344CB8AC3E}">
        <p14:creationId xmlns:p14="http://schemas.microsoft.com/office/powerpoint/2010/main" val="211844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Równoległy raj z problemami – serial zones</a:t>
            </a:r>
            <a:endParaRPr lang="pl-PL" dirty="0"/>
          </a:p>
        </p:txBody>
      </p:sp>
      <p:sp>
        <p:nvSpPr>
          <p:cNvPr id="4" name="Footer Placeholder 3"/>
          <p:cNvSpPr>
            <a:spLocks noGrp="1"/>
          </p:cNvSpPr>
          <p:nvPr>
            <p:ph type="ftr" sz="quarter" idx="11"/>
          </p:nvPr>
        </p:nvSpPr>
        <p:spPr/>
        <p:txBody>
          <a:bodyPr/>
          <a:lstStyle/>
          <a:p>
            <a:r>
              <a:rPr lang="pl-PL" dirty="0" smtClean="0"/>
              <a:t>SQLDay 2014</a:t>
            </a:r>
          </a:p>
        </p:txBody>
      </p:sp>
      <p:pic>
        <p:nvPicPr>
          <p:cNvPr id="7" name="Picture 6"/>
          <p:cNvPicPr>
            <a:picLocks noChangeAspect="1"/>
          </p:cNvPicPr>
          <p:nvPr/>
        </p:nvPicPr>
        <p:blipFill>
          <a:blip r:embed="rId2"/>
          <a:stretch>
            <a:fillRect/>
          </a:stretch>
        </p:blipFill>
        <p:spPr>
          <a:xfrm>
            <a:off x="7239000" y="1828800"/>
            <a:ext cx="4476750" cy="3667125"/>
          </a:xfrm>
          <a:prstGeom prst="rect">
            <a:avLst/>
          </a:prstGeom>
        </p:spPr>
      </p:pic>
      <p:sp>
        <p:nvSpPr>
          <p:cNvPr id="8" name="Content Placeholder 2"/>
          <p:cNvSpPr txBox="1">
            <a:spLocks/>
          </p:cNvSpPr>
          <p:nvPr/>
        </p:nvSpPr>
        <p:spPr>
          <a:xfrm>
            <a:off x="340341" y="1661025"/>
            <a:ext cx="10972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Font typeface="Arial" pitchFamily="34" charset="0"/>
              <a:buNone/>
            </a:pPr>
            <a:endParaRPr lang="pl-PL" dirty="0" smtClean="0"/>
          </a:p>
          <a:p>
            <a:pPr lvl="1"/>
            <a:endParaRPr lang="pl-PL" dirty="0" smtClean="0"/>
          </a:p>
          <a:p>
            <a:endParaRPr lang="pl-PL" dirty="0" smtClean="0"/>
          </a:p>
          <a:p>
            <a:endParaRPr lang="en-US" dirty="0"/>
          </a:p>
        </p:txBody>
      </p:sp>
      <p:graphicFrame>
        <p:nvGraphicFramePr>
          <p:cNvPr id="9" name="Chart 8"/>
          <p:cNvGraphicFramePr>
            <a:graphicFrameLocks/>
          </p:cNvGraphicFramePr>
          <p:nvPr>
            <p:extLst>
              <p:ext uri="{D42A27DB-BD31-4B8C-83A1-F6EECF244321}">
                <p14:modId xmlns:p14="http://schemas.microsoft.com/office/powerpoint/2010/main" val="1333247170"/>
              </p:ext>
            </p:extLst>
          </p:nvPr>
        </p:nvGraphicFramePr>
        <p:xfrm>
          <a:off x="762000" y="1825387"/>
          <a:ext cx="6172200" cy="36705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639448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l-PL" sz="3600" dirty="0" smtClean="0"/>
              <a:t>Równoległy raj z problemami – niezbalansowane wątki</a:t>
            </a:r>
            <a:endParaRPr lang="pl-PL" sz="3600" dirty="0"/>
          </a:p>
        </p:txBody>
      </p:sp>
      <p:sp>
        <p:nvSpPr>
          <p:cNvPr id="4" name="Footer Placeholder 3"/>
          <p:cNvSpPr>
            <a:spLocks noGrp="1"/>
          </p:cNvSpPr>
          <p:nvPr>
            <p:ph type="ftr" sz="quarter" idx="11"/>
          </p:nvPr>
        </p:nvSpPr>
        <p:spPr/>
        <p:txBody>
          <a:bodyPr/>
          <a:lstStyle/>
          <a:p>
            <a:r>
              <a:rPr lang="pl-PL" dirty="0" smtClean="0"/>
              <a:t>SQLDay 2014</a:t>
            </a:r>
          </a:p>
        </p:txBody>
      </p:sp>
      <p:sp>
        <p:nvSpPr>
          <p:cNvPr id="8" name="Content Placeholder 2"/>
          <p:cNvSpPr txBox="1">
            <a:spLocks/>
          </p:cNvSpPr>
          <p:nvPr/>
        </p:nvSpPr>
        <p:spPr>
          <a:xfrm>
            <a:off x="340341" y="1661025"/>
            <a:ext cx="10972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Font typeface="Arial" pitchFamily="34" charset="0"/>
              <a:buNone/>
            </a:pPr>
            <a:endParaRPr lang="pl-PL" dirty="0" smtClean="0"/>
          </a:p>
          <a:p>
            <a:pPr lvl="1"/>
            <a:endParaRPr lang="pl-PL" dirty="0" smtClean="0"/>
          </a:p>
          <a:p>
            <a:endParaRPr lang="pl-PL" dirty="0" smtClean="0"/>
          </a:p>
          <a:p>
            <a:endParaRPr lang="en-US" dirty="0"/>
          </a:p>
        </p:txBody>
      </p:sp>
      <p:sp>
        <p:nvSpPr>
          <p:cNvPr id="10" name="Content Placeholder 2"/>
          <p:cNvSpPr>
            <a:spLocks noGrp="1"/>
          </p:cNvSpPr>
          <p:nvPr>
            <p:ph idx="1"/>
          </p:nvPr>
        </p:nvSpPr>
        <p:spPr>
          <a:xfrm>
            <a:off x="609600" y="1600201"/>
            <a:ext cx="10972800" cy="4525963"/>
          </a:xfrm>
        </p:spPr>
        <p:txBody>
          <a:bodyPr/>
          <a:lstStyle/>
          <a:p>
            <a:r>
              <a:rPr lang="pl-PL" sz="4000" dirty="0" smtClean="0"/>
              <a:t>Operacja równoległego </a:t>
            </a:r>
            <a:r>
              <a:rPr lang="pl-PL" sz="4000" dirty="0" smtClean="0"/>
              <a:t>skanowania</a:t>
            </a:r>
          </a:p>
          <a:p>
            <a:pPr lvl="1"/>
            <a:r>
              <a:rPr lang="pl-PL" sz="3800" dirty="0" smtClean="0"/>
              <a:t>Pomaga Parallel Page Supplier</a:t>
            </a:r>
            <a:endParaRPr lang="pl-PL" sz="3800" dirty="0" smtClean="0"/>
          </a:p>
          <a:p>
            <a:r>
              <a:rPr lang="pl-PL" sz="4000" dirty="0"/>
              <a:t>Wiersze są pobierane strona po stronie  </a:t>
            </a:r>
          </a:p>
          <a:p>
            <a:r>
              <a:rPr lang="pl-PL" sz="4000" dirty="0" smtClean="0"/>
              <a:t>Rozwiązanie – Repartition Streams</a:t>
            </a:r>
            <a:endParaRPr lang="pl-PL" sz="4000" dirty="0"/>
          </a:p>
          <a:p>
            <a:endParaRPr lang="pl-PL" sz="4000" dirty="0" smtClean="0"/>
          </a:p>
          <a:p>
            <a:pPr marL="457200" lvl="1" indent="0">
              <a:buNone/>
            </a:pPr>
            <a:endParaRPr lang="pl-PL" dirty="0"/>
          </a:p>
          <a:p>
            <a:endParaRPr lang="pl-PL" dirty="0"/>
          </a:p>
          <a:p>
            <a:endParaRPr lang="en-US" dirty="0"/>
          </a:p>
        </p:txBody>
      </p:sp>
    </p:spTree>
    <p:extLst>
      <p:ext uri="{BB962C8B-B14F-4D97-AF65-F5344CB8AC3E}">
        <p14:creationId xmlns:p14="http://schemas.microsoft.com/office/powerpoint/2010/main" val="131867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l-PL" sz="3600" dirty="0" smtClean="0"/>
              <a:t>Równoległy raj z problemami – koszt równoległości</a:t>
            </a:r>
            <a:endParaRPr lang="pl-PL" sz="3600" dirty="0"/>
          </a:p>
        </p:txBody>
      </p:sp>
      <p:sp>
        <p:nvSpPr>
          <p:cNvPr id="4" name="Footer Placeholder 3"/>
          <p:cNvSpPr>
            <a:spLocks noGrp="1"/>
          </p:cNvSpPr>
          <p:nvPr>
            <p:ph type="ftr" sz="quarter" idx="11"/>
          </p:nvPr>
        </p:nvSpPr>
        <p:spPr/>
        <p:txBody>
          <a:bodyPr/>
          <a:lstStyle/>
          <a:p>
            <a:r>
              <a:rPr lang="pl-PL" dirty="0" smtClean="0"/>
              <a:t>SQLDay 2014</a:t>
            </a:r>
          </a:p>
        </p:txBody>
      </p:sp>
      <p:sp>
        <p:nvSpPr>
          <p:cNvPr id="8" name="Content Placeholder 2"/>
          <p:cNvSpPr txBox="1">
            <a:spLocks/>
          </p:cNvSpPr>
          <p:nvPr/>
        </p:nvSpPr>
        <p:spPr>
          <a:xfrm>
            <a:off x="340341" y="1661025"/>
            <a:ext cx="10972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Font typeface="Arial" pitchFamily="34" charset="0"/>
              <a:buNone/>
            </a:pPr>
            <a:endParaRPr lang="pl-PL" dirty="0" smtClean="0"/>
          </a:p>
          <a:p>
            <a:pPr lvl="1"/>
            <a:endParaRPr lang="pl-PL" dirty="0" smtClean="0"/>
          </a:p>
          <a:p>
            <a:endParaRPr lang="pl-PL" dirty="0" smtClean="0"/>
          </a:p>
          <a:p>
            <a:endParaRPr lang="en-US" dirty="0"/>
          </a:p>
        </p:txBody>
      </p:sp>
      <p:sp>
        <p:nvSpPr>
          <p:cNvPr id="10" name="Content Placeholder 2"/>
          <p:cNvSpPr>
            <a:spLocks noGrp="1"/>
          </p:cNvSpPr>
          <p:nvPr>
            <p:ph idx="1"/>
          </p:nvPr>
        </p:nvSpPr>
        <p:spPr>
          <a:xfrm>
            <a:off x="609600" y="1600201"/>
            <a:ext cx="10972800" cy="4525963"/>
          </a:xfrm>
        </p:spPr>
        <p:txBody>
          <a:bodyPr>
            <a:normAutofit/>
          </a:bodyPr>
          <a:lstStyle/>
          <a:p>
            <a:r>
              <a:rPr lang="pl-PL" sz="3200" dirty="0" smtClean="0"/>
              <a:t>Czy </a:t>
            </a:r>
            <a:r>
              <a:rPr lang="pl-PL" sz="3200" dirty="0" smtClean="0"/>
              <a:t>koszt planu jednowątkowego </a:t>
            </a:r>
            <a:r>
              <a:rPr lang="pl-PL" sz="3200" dirty="0" smtClean="0"/>
              <a:t>(serial) przewyższa wartość „cost threshold for parallelism” na poziomie serwera</a:t>
            </a:r>
          </a:p>
          <a:p>
            <a:r>
              <a:rPr lang="pl-PL" sz="3200" dirty="0" smtClean="0"/>
              <a:t>Koszt CPU jest dzielony na </a:t>
            </a:r>
            <a:r>
              <a:rPr lang="pl-PL" sz="3200" dirty="0" smtClean="0"/>
              <a:t>liczbę CPU dla operatorów (*)</a:t>
            </a:r>
            <a:endParaRPr lang="pl-PL" sz="3200" dirty="0" smtClean="0"/>
          </a:p>
          <a:p>
            <a:r>
              <a:rPr lang="pl-PL" sz="3200" dirty="0" smtClean="0"/>
              <a:t>Koszt I/O nie jest zmieniany</a:t>
            </a:r>
          </a:p>
          <a:p>
            <a:r>
              <a:rPr lang="pl-PL" sz="3200" dirty="0" smtClean="0"/>
              <a:t>Dodawany jest koszty iteratorów Exchange </a:t>
            </a:r>
          </a:p>
          <a:p>
            <a:pPr lvl="1"/>
            <a:r>
              <a:rPr lang="pl-PL" sz="3000" dirty="0" smtClean="0"/>
              <a:t>Każdy iterator ma swój określony koszt</a:t>
            </a:r>
          </a:p>
          <a:p>
            <a:endParaRPr lang="pl-PL" dirty="0"/>
          </a:p>
          <a:p>
            <a:endParaRPr lang="en-US" dirty="0"/>
          </a:p>
        </p:txBody>
      </p:sp>
    </p:spTree>
    <p:extLst>
      <p:ext uri="{BB962C8B-B14F-4D97-AF65-F5344CB8AC3E}">
        <p14:creationId xmlns:p14="http://schemas.microsoft.com/office/powerpoint/2010/main" val="38508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l-PL" sz="3600" dirty="0" smtClean="0"/>
              <a:t>Równoległy raj z problemami – koszt równoległości</a:t>
            </a:r>
            <a:endParaRPr lang="pl-PL" sz="3600" dirty="0"/>
          </a:p>
        </p:txBody>
      </p:sp>
      <p:sp>
        <p:nvSpPr>
          <p:cNvPr id="4" name="Footer Placeholder 3"/>
          <p:cNvSpPr>
            <a:spLocks noGrp="1"/>
          </p:cNvSpPr>
          <p:nvPr>
            <p:ph type="ftr" sz="quarter" idx="11"/>
          </p:nvPr>
        </p:nvSpPr>
        <p:spPr/>
        <p:txBody>
          <a:bodyPr/>
          <a:lstStyle/>
          <a:p>
            <a:r>
              <a:rPr lang="pl-PL" dirty="0" smtClean="0"/>
              <a:t>SQLDay 2014</a:t>
            </a:r>
          </a:p>
        </p:txBody>
      </p:sp>
      <p:sp>
        <p:nvSpPr>
          <p:cNvPr id="8" name="Content Placeholder 2"/>
          <p:cNvSpPr txBox="1">
            <a:spLocks/>
          </p:cNvSpPr>
          <p:nvPr/>
        </p:nvSpPr>
        <p:spPr>
          <a:xfrm>
            <a:off x="340341" y="1661025"/>
            <a:ext cx="10972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Font typeface="Arial" pitchFamily="34" charset="0"/>
              <a:buNone/>
            </a:pPr>
            <a:endParaRPr lang="pl-PL" dirty="0" smtClean="0"/>
          </a:p>
          <a:p>
            <a:pPr lvl="1"/>
            <a:endParaRPr lang="pl-PL" dirty="0" smtClean="0"/>
          </a:p>
          <a:p>
            <a:endParaRPr lang="pl-PL" dirty="0" smtClean="0"/>
          </a:p>
          <a:p>
            <a:endParaRPr lang="en-US" dirty="0"/>
          </a:p>
        </p:txBody>
      </p:sp>
      <p:sp>
        <p:nvSpPr>
          <p:cNvPr id="10" name="Content Placeholder 2"/>
          <p:cNvSpPr>
            <a:spLocks noGrp="1"/>
          </p:cNvSpPr>
          <p:nvPr>
            <p:ph idx="1"/>
          </p:nvPr>
        </p:nvSpPr>
        <p:spPr>
          <a:xfrm>
            <a:off x="609600" y="1600201"/>
            <a:ext cx="10972800" cy="4525963"/>
          </a:xfrm>
        </p:spPr>
        <p:txBody>
          <a:bodyPr>
            <a:normAutofit/>
          </a:bodyPr>
          <a:lstStyle/>
          <a:p>
            <a:r>
              <a:rPr lang="pl-PL" sz="3200" dirty="0" smtClean="0"/>
              <a:t>Czy można w ogóle wygenerować plan równoległy?</a:t>
            </a:r>
          </a:p>
          <a:p>
            <a:pPr lvl="1"/>
            <a:r>
              <a:rPr lang="pl-PL" sz="3000" dirty="0" smtClean="0"/>
              <a:t>Jeśli tak – generowany jest najlepszy plan szeregowy i najlepszy równoległy</a:t>
            </a:r>
            <a:r>
              <a:rPr lang="pl-PL" sz="3000" dirty="0" smtClean="0"/>
              <a:t> </a:t>
            </a:r>
          </a:p>
          <a:p>
            <a:pPr lvl="1"/>
            <a:r>
              <a:rPr lang="pl-PL" sz="3000" dirty="0" smtClean="0"/>
              <a:t>Plany zapisane są w pamięci </a:t>
            </a:r>
            <a:endParaRPr lang="pl-PL" sz="2800" dirty="0" smtClean="0"/>
          </a:p>
          <a:p>
            <a:r>
              <a:rPr lang="pl-PL" sz="3200" dirty="0"/>
              <a:t>Decyzja – czy plan równoległy jest mniej kosztowny?</a:t>
            </a:r>
            <a:endParaRPr lang="pl-PL" sz="4000" dirty="0"/>
          </a:p>
          <a:p>
            <a:r>
              <a:rPr lang="pl-PL" sz="3200" dirty="0" smtClean="0"/>
              <a:t>W fazie uruchomienia zapytań następuje sprawdzenie, czy jest wystarczająco zasobów do uruchomienia zapytania w sposób równoległy</a:t>
            </a:r>
          </a:p>
          <a:p>
            <a:pPr marL="457200" lvl="1" indent="0">
              <a:buNone/>
            </a:pPr>
            <a:endParaRPr lang="pl-PL" dirty="0"/>
          </a:p>
          <a:p>
            <a:endParaRPr lang="pl-PL" dirty="0"/>
          </a:p>
          <a:p>
            <a:endParaRPr lang="en-US" dirty="0"/>
          </a:p>
        </p:txBody>
      </p:sp>
    </p:spTree>
    <p:extLst>
      <p:ext uri="{BB962C8B-B14F-4D97-AF65-F5344CB8AC3E}">
        <p14:creationId xmlns:p14="http://schemas.microsoft.com/office/powerpoint/2010/main" val="393447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l-PL" sz="3600" dirty="0" smtClean="0"/>
              <a:t>Równoległy raj z problemami – koszt równoległości</a:t>
            </a:r>
            <a:endParaRPr lang="pl-PL" sz="3600" dirty="0"/>
          </a:p>
        </p:txBody>
      </p:sp>
      <p:sp>
        <p:nvSpPr>
          <p:cNvPr id="4" name="Footer Placeholder 3"/>
          <p:cNvSpPr>
            <a:spLocks noGrp="1"/>
          </p:cNvSpPr>
          <p:nvPr>
            <p:ph type="ftr" sz="quarter" idx="11"/>
          </p:nvPr>
        </p:nvSpPr>
        <p:spPr/>
        <p:txBody>
          <a:bodyPr/>
          <a:lstStyle/>
          <a:p>
            <a:r>
              <a:rPr lang="pl-PL" dirty="0" smtClean="0"/>
              <a:t>SQLDay 2014</a:t>
            </a:r>
          </a:p>
        </p:txBody>
      </p:sp>
      <p:sp>
        <p:nvSpPr>
          <p:cNvPr id="8" name="Content Placeholder 2"/>
          <p:cNvSpPr txBox="1">
            <a:spLocks/>
          </p:cNvSpPr>
          <p:nvPr/>
        </p:nvSpPr>
        <p:spPr>
          <a:xfrm>
            <a:off x="340341" y="1661025"/>
            <a:ext cx="10972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Font typeface="Arial" pitchFamily="34" charset="0"/>
              <a:buNone/>
            </a:pPr>
            <a:endParaRPr lang="pl-PL" dirty="0" smtClean="0"/>
          </a:p>
          <a:p>
            <a:pPr lvl="1"/>
            <a:endParaRPr lang="pl-PL" dirty="0" smtClean="0"/>
          </a:p>
          <a:p>
            <a:endParaRPr lang="pl-PL" dirty="0" smtClean="0"/>
          </a:p>
          <a:p>
            <a:endParaRPr lang="en-US" dirty="0"/>
          </a:p>
        </p:txBody>
      </p:sp>
      <p:sp>
        <p:nvSpPr>
          <p:cNvPr id="10" name="Content Placeholder 2"/>
          <p:cNvSpPr>
            <a:spLocks noGrp="1"/>
          </p:cNvSpPr>
          <p:nvPr>
            <p:ph idx="1"/>
          </p:nvPr>
        </p:nvSpPr>
        <p:spPr>
          <a:xfrm>
            <a:off x="609600" y="1600201"/>
            <a:ext cx="10972800" cy="4525963"/>
          </a:xfrm>
        </p:spPr>
        <p:txBody>
          <a:bodyPr>
            <a:normAutofit/>
          </a:bodyPr>
          <a:lstStyle/>
          <a:p>
            <a:r>
              <a:rPr lang="pl-PL" sz="3200" dirty="0" smtClean="0"/>
              <a:t>Ile wynosi estymowany DOP?</a:t>
            </a:r>
          </a:p>
          <a:p>
            <a:r>
              <a:rPr lang="pl-PL" sz="3200" dirty="0" smtClean="0"/>
              <a:t>„Estimated DOP is </a:t>
            </a:r>
            <a:r>
              <a:rPr lang="pl-PL" sz="3200" b="1" u="sng" dirty="0" smtClean="0"/>
              <a:t>half </a:t>
            </a:r>
            <a:r>
              <a:rPr lang="pl-PL" sz="3200" dirty="0" smtClean="0"/>
              <a:t>the available logical processors at compile time</a:t>
            </a:r>
            <a:r>
              <a:rPr lang="pl-PL" sz="3200" dirty="0" smtClean="0"/>
              <a:t>”</a:t>
            </a:r>
          </a:p>
          <a:p>
            <a:pPr lvl="1"/>
            <a:r>
              <a:rPr lang="pl-PL" sz="3200" dirty="0" smtClean="0"/>
              <a:t>Uwaga na HT</a:t>
            </a:r>
          </a:p>
          <a:p>
            <a:pPr lvl="2"/>
            <a:r>
              <a:rPr lang="pl-PL" sz="3000" dirty="0" smtClean="0"/>
              <a:t>4 CPU + HT = 8 CPU</a:t>
            </a:r>
          </a:p>
          <a:p>
            <a:pPr lvl="2"/>
            <a:r>
              <a:rPr lang="pl-PL" sz="3000" dirty="0" smtClean="0"/>
              <a:t>Estimated DOP będzie max 4</a:t>
            </a:r>
          </a:p>
          <a:p>
            <a:pPr marL="457200" lvl="1" indent="0">
              <a:buNone/>
            </a:pPr>
            <a:endParaRPr lang="pl-PL" dirty="0"/>
          </a:p>
          <a:p>
            <a:endParaRPr lang="pl-PL" dirty="0"/>
          </a:p>
          <a:p>
            <a:endParaRPr lang="en-US" dirty="0"/>
          </a:p>
        </p:txBody>
      </p:sp>
    </p:spTree>
    <p:extLst>
      <p:ext uri="{BB962C8B-B14F-4D97-AF65-F5344CB8AC3E}">
        <p14:creationId xmlns:p14="http://schemas.microsoft.com/office/powerpoint/2010/main" val="296599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l-PL" sz="3600" dirty="0" smtClean="0"/>
              <a:t>Równoległy raj z problemami – inhibitory</a:t>
            </a:r>
            <a:endParaRPr lang="pl-PL" sz="3600" dirty="0"/>
          </a:p>
        </p:txBody>
      </p:sp>
      <p:sp>
        <p:nvSpPr>
          <p:cNvPr id="4" name="Footer Placeholder 3"/>
          <p:cNvSpPr>
            <a:spLocks noGrp="1"/>
          </p:cNvSpPr>
          <p:nvPr>
            <p:ph type="ftr" sz="quarter" idx="11"/>
          </p:nvPr>
        </p:nvSpPr>
        <p:spPr/>
        <p:txBody>
          <a:bodyPr/>
          <a:lstStyle/>
          <a:p>
            <a:r>
              <a:rPr lang="pl-PL" dirty="0" smtClean="0"/>
              <a:t>SQLDay 2014</a:t>
            </a:r>
          </a:p>
        </p:txBody>
      </p:sp>
      <p:sp>
        <p:nvSpPr>
          <p:cNvPr id="8" name="Content Placeholder 2"/>
          <p:cNvSpPr txBox="1">
            <a:spLocks/>
          </p:cNvSpPr>
          <p:nvPr/>
        </p:nvSpPr>
        <p:spPr>
          <a:xfrm>
            <a:off x="340341" y="1661025"/>
            <a:ext cx="10972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Font typeface="Arial" pitchFamily="34" charset="0"/>
              <a:buNone/>
            </a:pPr>
            <a:endParaRPr lang="pl-PL" dirty="0" smtClean="0"/>
          </a:p>
          <a:p>
            <a:pPr lvl="1"/>
            <a:endParaRPr lang="pl-PL" dirty="0" smtClean="0"/>
          </a:p>
          <a:p>
            <a:endParaRPr lang="pl-PL" dirty="0" smtClean="0"/>
          </a:p>
          <a:p>
            <a:endParaRPr lang="en-US" dirty="0"/>
          </a:p>
        </p:txBody>
      </p:sp>
      <p:sp>
        <p:nvSpPr>
          <p:cNvPr id="10" name="Content Placeholder 2"/>
          <p:cNvSpPr>
            <a:spLocks noGrp="1"/>
          </p:cNvSpPr>
          <p:nvPr>
            <p:ph idx="1"/>
          </p:nvPr>
        </p:nvSpPr>
        <p:spPr>
          <a:xfrm>
            <a:off x="609600" y="1600201"/>
            <a:ext cx="10972800" cy="4525963"/>
          </a:xfrm>
        </p:spPr>
        <p:txBody>
          <a:bodyPr/>
          <a:lstStyle/>
          <a:p>
            <a:r>
              <a:rPr lang="pl-PL" sz="3200" dirty="0" smtClean="0"/>
              <a:t>Plan szeregowy w całości powstanie, jeśli w zapytaniu jest:</a:t>
            </a:r>
          </a:p>
          <a:p>
            <a:pPr lvl="1"/>
            <a:r>
              <a:rPr lang="pl-PL" sz="3000" dirty="0" smtClean="0"/>
              <a:t>OBJECT_ID(), ERROR_NUMBER(), @@TRANCOUNT....</a:t>
            </a:r>
          </a:p>
          <a:p>
            <a:pPr lvl="1"/>
            <a:r>
              <a:rPr lang="pl-PL" sz="3000" dirty="0" smtClean="0"/>
              <a:t>UDF napisane w TSQL</a:t>
            </a:r>
            <a:endParaRPr lang="pl-PL" sz="3000" dirty="0" smtClean="0"/>
          </a:p>
          <a:p>
            <a:pPr lvl="1"/>
            <a:r>
              <a:rPr lang="pl-PL" sz="3000" dirty="0" smtClean="0"/>
              <a:t>CLR UDF, która ma dostęp do danych</a:t>
            </a:r>
          </a:p>
          <a:p>
            <a:pPr lvl="1"/>
            <a:r>
              <a:rPr lang="pl-PL" sz="3000" dirty="0" smtClean="0"/>
              <a:t>Zmienna tabelaryczna</a:t>
            </a:r>
          </a:p>
          <a:p>
            <a:pPr lvl="1"/>
            <a:r>
              <a:rPr lang="pl-PL" sz="3000" dirty="0" smtClean="0"/>
              <a:t>Kursor dynamiczny</a:t>
            </a:r>
          </a:p>
          <a:p>
            <a:pPr lvl="1"/>
            <a:r>
              <a:rPr lang="pl-PL" sz="3000" dirty="0" smtClean="0"/>
              <a:t>Niepoprawny koszt dla iteratora</a:t>
            </a:r>
          </a:p>
          <a:p>
            <a:endParaRPr lang="pl-PL" sz="4000" dirty="0" smtClean="0"/>
          </a:p>
          <a:p>
            <a:pPr marL="457200" lvl="1" indent="0">
              <a:buNone/>
            </a:pPr>
            <a:endParaRPr lang="pl-PL" dirty="0"/>
          </a:p>
          <a:p>
            <a:endParaRPr lang="pl-PL" dirty="0"/>
          </a:p>
          <a:p>
            <a:endParaRPr lang="en-US" dirty="0"/>
          </a:p>
        </p:txBody>
      </p:sp>
    </p:spTree>
    <p:extLst>
      <p:ext uri="{BB962C8B-B14F-4D97-AF65-F5344CB8AC3E}">
        <p14:creationId xmlns:p14="http://schemas.microsoft.com/office/powerpoint/2010/main" val="26762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l-PL" sz="3600" dirty="0" smtClean="0"/>
              <a:t>Równoległy raj z problemami – inhibitory</a:t>
            </a:r>
            <a:endParaRPr lang="pl-PL" sz="3600" dirty="0"/>
          </a:p>
        </p:txBody>
      </p:sp>
      <p:sp>
        <p:nvSpPr>
          <p:cNvPr id="4" name="Footer Placeholder 3"/>
          <p:cNvSpPr>
            <a:spLocks noGrp="1"/>
          </p:cNvSpPr>
          <p:nvPr>
            <p:ph type="ftr" sz="quarter" idx="11"/>
          </p:nvPr>
        </p:nvSpPr>
        <p:spPr/>
        <p:txBody>
          <a:bodyPr/>
          <a:lstStyle/>
          <a:p>
            <a:r>
              <a:rPr lang="pl-PL" dirty="0" smtClean="0"/>
              <a:t>SQLDay 2014</a:t>
            </a:r>
          </a:p>
        </p:txBody>
      </p:sp>
      <p:sp>
        <p:nvSpPr>
          <p:cNvPr id="8" name="Content Placeholder 2"/>
          <p:cNvSpPr txBox="1">
            <a:spLocks/>
          </p:cNvSpPr>
          <p:nvPr/>
        </p:nvSpPr>
        <p:spPr>
          <a:xfrm>
            <a:off x="340341" y="1661025"/>
            <a:ext cx="10972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Font typeface="Arial" pitchFamily="34" charset="0"/>
              <a:buNone/>
            </a:pPr>
            <a:endParaRPr lang="pl-PL" dirty="0" smtClean="0"/>
          </a:p>
          <a:p>
            <a:pPr lvl="1"/>
            <a:endParaRPr lang="pl-PL" dirty="0" smtClean="0"/>
          </a:p>
          <a:p>
            <a:endParaRPr lang="pl-PL" dirty="0" smtClean="0"/>
          </a:p>
          <a:p>
            <a:endParaRPr lang="en-US" dirty="0"/>
          </a:p>
        </p:txBody>
      </p:sp>
      <p:sp>
        <p:nvSpPr>
          <p:cNvPr id="10" name="Content Placeholder 2"/>
          <p:cNvSpPr>
            <a:spLocks noGrp="1"/>
          </p:cNvSpPr>
          <p:nvPr>
            <p:ph idx="1"/>
          </p:nvPr>
        </p:nvSpPr>
        <p:spPr>
          <a:xfrm>
            <a:off x="609600" y="1600201"/>
            <a:ext cx="10972800" cy="4525963"/>
          </a:xfrm>
        </p:spPr>
        <p:txBody>
          <a:bodyPr/>
          <a:lstStyle/>
          <a:p>
            <a:r>
              <a:rPr lang="pl-PL" sz="3200" dirty="0" smtClean="0"/>
              <a:t>Region szeregowy powstanie, jeśli w zapytaniu jest:</a:t>
            </a:r>
          </a:p>
          <a:p>
            <a:pPr lvl="1"/>
            <a:r>
              <a:rPr lang="pl-PL" sz="3000" dirty="0" smtClean="0"/>
              <a:t>Skanowanie tabel systemowych</a:t>
            </a:r>
          </a:p>
          <a:p>
            <a:pPr lvl="1"/>
            <a:r>
              <a:rPr lang="pl-PL" sz="3000" dirty="0" smtClean="0"/>
              <a:t>Backward </a:t>
            </a:r>
            <a:r>
              <a:rPr lang="pl-PL" sz="3000" dirty="0" smtClean="0"/>
              <a:t>scan</a:t>
            </a:r>
          </a:p>
          <a:p>
            <a:pPr lvl="1"/>
            <a:r>
              <a:rPr lang="pl-PL" sz="3000" dirty="0" smtClean="0"/>
              <a:t>Rekursywna CTE</a:t>
            </a:r>
          </a:p>
          <a:p>
            <a:pPr lvl="1"/>
            <a:r>
              <a:rPr lang="pl-PL" sz="3000" dirty="0" smtClean="0"/>
              <a:t>Globalny TOP</a:t>
            </a:r>
          </a:p>
          <a:p>
            <a:pPr lvl="1"/>
            <a:r>
              <a:rPr lang="pl-PL" sz="3000" dirty="0" smtClean="0"/>
              <a:t>Globalny agregat</a:t>
            </a:r>
          </a:p>
          <a:p>
            <a:endParaRPr lang="pl-PL" sz="4000" dirty="0" smtClean="0"/>
          </a:p>
          <a:p>
            <a:pPr marL="457200" lvl="1" indent="0">
              <a:buNone/>
            </a:pPr>
            <a:endParaRPr lang="pl-PL" dirty="0"/>
          </a:p>
          <a:p>
            <a:endParaRPr lang="pl-PL" dirty="0"/>
          </a:p>
          <a:p>
            <a:endParaRPr lang="en-US" dirty="0"/>
          </a:p>
        </p:txBody>
      </p:sp>
    </p:spTree>
    <p:extLst>
      <p:ext uri="{BB962C8B-B14F-4D97-AF65-F5344CB8AC3E}">
        <p14:creationId xmlns:p14="http://schemas.microsoft.com/office/powerpoint/2010/main" val="358100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Równoległy raj z </a:t>
            </a:r>
            <a:r>
              <a:rPr lang="pl-PL" dirty="0" smtClean="0"/>
              <a:t>problemami </a:t>
            </a:r>
            <a:r>
              <a:rPr lang="pl-PL" dirty="0" smtClean="0"/>
              <a:t>– DEMO </a:t>
            </a:r>
            <a:endParaRPr lang="en-US" dirty="0"/>
          </a:p>
        </p:txBody>
      </p:sp>
      <p:sp>
        <p:nvSpPr>
          <p:cNvPr id="4" name="Footer Placeholder 3"/>
          <p:cNvSpPr>
            <a:spLocks noGrp="1"/>
          </p:cNvSpPr>
          <p:nvPr>
            <p:ph type="ftr" sz="quarter" idx="11"/>
          </p:nvPr>
        </p:nvSpPr>
        <p:spPr/>
        <p:txBody>
          <a:bodyPr/>
          <a:lstStyle/>
          <a:p>
            <a:r>
              <a:rPr lang="pl-PL" smtClean="0"/>
              <a:t>SQLDay 2014</a:t>
            </a:r>
          </a:p>
          <a:p>
            <a:endParaRPr lang="pl-PL" dirty="0" smtClean="0"/>
          </a:p>
        </p:txBody>
      </p:sp>
      <p:pic>
        <p:nvPicPr>
          <p:cNvPr id="6" name="Picture 5"/>
          <p:cNvPicPr>
            <a:picLocks noChangeAspect="1"/>
          </p:cNvPicPr>
          <p:nvPr/>
        </p:nvPicPr>
        <p:blipFill>
          <a:blip r:embed="rId2"/>
          <a:stretch>
            <a:fillRect/>
          </a:stretch>
        </p:blipFill>
        <p:spPr>
          <a:xfrm>
            <a:off x="171450" y="2547937"/>
            <a:ext cx="11849100" cy="1762125"/>
          </a:xfrm>
          <a:prstGeom prst="rect">
            <a:avLst/>
          </a:prstGeom>
        </p:spPr>
      </p:pic>
    </p:spTree>
    <p:extLst>
      <p:ext uri="{BB962C8B-B14F-4D97-AF65-F5344CB8AC3E}">
        <p14:creationId xmlns:p14="http://schemas.microsoft.com/office/powerpoint/2010/main" val="24362738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l-PL" dirty="0" smtClean="0"/>
              <a:t>Parallel Query Execution</a:t>
            </a:r>
            <a:endParaRPr lang="pl-PL" dirty="0"/>
          </a:p>
        </p:txBody>
      </p:sp>
      <p:sp>
        <p:nvSpPr>
          <p:cNvPr id="3" name="Subtitle 2"/>
          <p:cNvSpPr>
            <a:spLocks noGrp="1"/>
          </p:cNvSpPr>
          <p:nvPr>
            <p:ph type="subTitle" idx="1"/>
          </p:nvPr>
        </p:nvSpPr>
        <p:spPr/>
        <p:txBody>
          <a:bodyPr/>
          <a:lstStyle/>
          <a:p>
            <a:r>
              <a:rPr lang="pl-PL" dirty="0" smtClean="0"/>
              <a:t>Damian Widera</a:t>
            </a:r>
          </a:p>
          <a:p>
            <a:endParaRPr lang="pl-PL" dirty="0"/>
          </a:p>
          <a:p>
            <a:r>
              <a:rPr lang="pl-PL" b="0" dirty="0" smtClean="0"/>
              <a:t>LGBS Software</a:t>
            </a:r>
            <a:endParaRPr lang="pl-PL" b="0" dirty="0"/>
          </a:p>
        </p:txBody>
      </p:sp>
    </p:spTree>
    <p:extLst>
      <p:ext uri="{BB962C8B-B14F-4D97-AF65-F5344CB8AC3E}">
        <p14:creationId xmlns:p14="http://schemas.microsoft.com/office/powerpoint/2010/main" val="29287465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Serial vs Parallel czyli Bitmap Magic</a:t>
            </a:r>
            <a:endParaRPr lang="pl-PL" dirty="0"/>
          </a:p>
        </p:txBody>
      </p:sp>
      <p:sp>
        <p:nvSpPr>
          <p:cNvPr id="4" name="Footer Placeholder 3"/>
          <p:cNvSpPr>
            <a:spLocks noGrp="1"/>
          </p:cNvSpPr>
          <p:nvPr>
            <p:ph type="ftr" sz="quarter" idx="11"/>
          </p:nvPr>
        </p:nvSpPr>
        <p:spPr/>
        <p:txBody>
          <a:bodyPr/>
          <a:lstStyle/>
          <a:p>
            <a:r>
              <a:rPr lang="pl-PL" dirty="0" smtClean="0"/>
              <a:t>SQLDay 2014</a:t>
            </a:r>
          </a:p>
        </p:txBody>
      </p:sp>
      <p:sp>
        <p:nvSpPr>
          <p:cNvPr id="3" name="Content Placeholder 2"/>
          <p:cNvSpPr>
            <a:spLocks noGrp="1"/>
          </p:cNvSpPr>
          <p:nvPr>
            <p:ph idx="1"/>
          </p:nvPr>
        </p:nvSpPr>
        <p:spPr/>
        <p:txBody>
          <a:bodyPr>
            <a:normAutofit fontScale="92500" lnSpcReduction="10000"/>
          </a:bodyPr>
          <a:lstStyle/>
          <a:p>
            <a:r>
              <a:rPr lang="en-US" dirty="0"/>
              <a:t>Bitmap indexes </a:t>
            </a:r>
            <a:r>
              <a:rPr lang="pl-PL" dirty="0" smtClean="0"/>
              <a:t>– fizyczne struktury </a:t>
            </a:r>
          </a:p>
          <a:p>
            <a:r>
              <a:rPr lang="en-US" b="1" dirty="0" smtClean="0"/>
              <a:t>Bitmap </a:t>
            </a:r>
            <a:r>
              <a:rPr lang="en-US" b="1" dirty="0"/>
              <a:t>filters </a:t>
            </a:r>
            <a:r>
              <a:rPr lang="pl-PL" b="1" dirty="0" smtClean="0"/>
              <a:t> (BF) </a:t>
            </a:r>
            <a:r>
              <a:rPr lang="pl-PL" dirty="0" smtClean="0"/>
              <a:t>- struktury przechowywane w pamięci, które są używane do poprawy wydajności zapytań </a:t>
            </a:r>
          </a:p>
          <a:p>
            <a:r>
              <a:rPr lang="pl-PL" dirty="0" smtClean="0"/>
              <a:t>BF nie pojawi się nigdy na planie szeregowym (jawnie *)</a:t>
            </a:r>
          </a:p>
          <a:p>
            <a:r>
              <a:rPr lang="pl-PL" dirty="0" smtClean="0"/>
              <a:t>BF pojawia się najczęściej z operatorem Hash Join</a:t>
            </a:r>
          </a:p>
          <a:p>
            <a:pPr lvl="1"/>
            <a:r>
              <a:rPr lang="pl-PL" dirty="0" smtClean="0"/>
              <a:t>Build phase</a:t>
            </a:r>
          </a:p>
          <a:p>
            <a:pPr lvl="1"/>
            <a:r>
              <a:rPr lang="pl-PL" dirty="0" smtClean="0"/>
              <a:t>Probe phase</a:t>
            </a:r>
          </a:p>
          <a:p>
            <a:r>
              <a:rPr lang="pl-PL" dirty="0" smtClean="0"/>
              <a:t>BF zostanie przygotowany w trakcie fazy </a:t>
            </a:r>
            <a:r>
              <a:rPr lang="pl-PL" b="1" dirty="0" smtClean="0"/>
              <a:t>build </a:t>
            </a:r>
            <a:r>
              <a:rPr lang="pl-PL" dirty="0" smtClean="0"/>
              <a:t>operatora Hash Join</a:t>
            </a:r>
          </a:p>
          <a:p>
            <a:r>
              <a:rPr lang="pl-PL" dirty="0" smtClean="0"/>
              <a:t>Sprawdzenie BF zostaje dokonane w po stronie </a:t>
            </a:r>
            <a:r>
              <a:rPr lang="pl-PL" b="1" dirty="0" smtClean="0"/>
              <a:t>probe </a:t>
            </a:r>
            <a:r>
              <a:rPr lang="pl-PL" dirty="0"/>
              <a:t>operatora Hash </a:t>
            </a:r>
            <a:r>
              <a:rPr lang="pl-PL" dirty="0" smtClean="0"/>
              <a:t>Join z operatorem pobierania danych – daje to redukcję liczby wierszy (</a:t>
            </a:r>
            <a:r>
              <a:rPr lang="pl-PL" i="1" dirty="0" smtClean="0"/>
              <a:t>In-row optimization</a:t>
            </a:r>
            <a:r>
              <a:rPr lang="pl-PL" dirty="0" smtClean="0"/>
              <a:t>)</a:t>
            </a:r>
            <a:endParaRPr lang="pl-PL" dirty="0"/>
          </a:p>
          <a:p>
            <a:endParaRPr lang="pl-PL" dirty="0"/>
          </a:p>
          <a:p>
            <a:endParaRPr lang="en-US" dirty="0"/>
          </a:p>
        </p:txBody>
      </p:sp>
    </p:spTree>
    <p:extLst>
      <p:ext uri="{BB962C8B-B14F-4D97-AF65-F5344CB8AC3E}">
        <p14:creationId xmlns:p14="http://schemas.microsoft.com/office/powerpoint/2010/main" val="367083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Serial vs Parallel czyli Bitmap Magic</a:t>
            </a:r>
            <a:endParaRPr lang="pl-PL" dirty="0"/>
          </a:p>
        </p:txBody>
      </p:sp>
      <p:sp>
        <p:nvSpPr>
          <p:cNvPr id="4" name="Footer Placeholder 3"/>
          <p:cNvSpPr>
            <a:spLocks noGrp="1"/>
          </p:cNvSpPr>
          <p:nvPr>
            <p:ph type="ftr" sz="quarter" idx="11"/>
          </p:nvPr>
        </p:nvSpPr>
        <p:spPr/>
        <p:txBody>
          <a:bodyPr/>
          <a:lstStyle/>
          <a:p>
            <a:r>
              <a:rPr lang="pl-PL" dirty="0" smtClean="0"/>
              <a:t>SQLDay 2014</a:t>
            </a:r>
          </a:p>
        </p:txBody>
      </p:sp>
      <p:sp>
        <p:nvSpPr>
          <p:cNvPr id="3" name="Content Placeholder 2"/>
          <p:cNvSpPr>
            <a:spLocks noGrp="1"/>
          </p:cNvSpPr>
          <p:nvPr>
            <p:ph idx="1"/>
          </p:nvPr>
        </p:nvSpPr>
        <p:spPr>
          <a:xfrm>
            <a:off x="609600" y="1570037"/>
            <a:ext cx="10972800" cy="4525963"/>
          </a:xfrm>
        </p:spPr>
        <p:txBody>
          <a:bodyPr>
            <a:normAutofit/>
          </a:bodyPr>
          <a:lstStyle/>
          <a:p>
            <a:r>
              <a:rPr lang="pl-PL" i="1" dirty="0" smtClean="0"/>
              <a:t>In-row optimization </a:t>
            </a:r>
            <a:r>
              <a:rPr lang="pl-PL" dirty="0" smtClean="0"/>
              <a:t>– jednym z warunków jest, aby BF był wykonany na kolumnie nie nullowej typu INT lub BIGINT</a:t>
            </a:r>
          </a:p>
          <a:p>
            <a:r>
              <a:rPr lang="pl-PL" dirty="0" smtClean="0"/>
              <a:t>BF filtruje wiersze, a więc ma wpływ na estymację </a:t>
            </a:r>
            <a:r>
              <a:rPr lang="en-US" dirty="0" smtClean="0"/>
              <a:t>(</a:t>
            </a:r>
            <a:r>
              <a:rPr lang="en-US" i="1" dirty="0"/>
              <a:t>Estimated Number of Rows</a:t>
            </a:r>
            <a:r>
              <a:rPr lang="en-US" dirty="0" smtClean="0"/>
              <a:t>)</a:t>
            </a:r>
            <a:endParaRPr lang="en-US" dirty="0"/>
          </a:p>
          <a:p>
            <a:r>
              <a:rPr lang="pl-PL" dirty="0" smtClean="0"/>
              <a:t>Wewnętrzna implementacja BF jest wykonana w oparciu o listę bitową. Podczas budowania bitmapy dla każdego wiersza wykonywana jest funkcja haszująca (faza </a:t>
            </a:r>
            <a:r>
              <a:rPr lang="pl-PL" b="1" dirty="0" smtClean="0"/>
              <a:t>build</a:t>
            </a:r>
            <a:r>
              <a:rPr lang="pl-PL" dirty="0" smtClean="0"/>
              <a:t>). Następnie ustawiany jest bit jeśli dla danej wartości hasha występuje chociaż jeden wiersz. Po stronie </a:t>
            </a:r>
            <a:r>
              <a:rPr lang="pl-PL" b="1" dirty="0" smtClean="0"/>
              <a:t>probe </a:t>
            </a:r>
            <a:r>
              <a:rPr lang="pl-PL" dirty="0" smtClean="0"/>
              <a:t>kwalifikowane są tylko te wiersze, dla których ustawiono bit.</a:t>
            </a:r>
            <a:endParaRPr lang="en-US" dirty="0"/>
          </a:p>
          <a:p>
            <a:endParaRPr lang="pl-PL" dirty="0"/>
          </a:p>
          <a:p>
            <a:endParaRPr lang="en-US" dirty="0"/>
          </a:p>
        </p:txBody>
      </p:sp>
    </p:spTree>
    <p:extLst>
      <p:ext uri="{BB962C8B-B14F-4D97-AF65-F5344CB8AC3E}">
        <p14:creationId xmlns:p14="http://schemas.microsoft.com/office/powerpoint/2010/main" val="88397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Serial vs Parallel czyli Bitmap </a:t>
            </a:r>
            <a:r>
              <a:rPr lang="pl-PL" dirty="0" smtClean="0"/>
              <a:t>Magic - DEMO</a:t>
            </a:r>
            <a:endParaRPr lang="en-US" dirty="0"/>
          </a:p>
        </p:txBody>
      </p:sp>
      <p:sp>
        <p:nvSpPr>
          <p:cNvPr id="4" name="Footer Placeholder 3"/>
          <p:cNvSpPr>
            <a:spLocks noGrp="1"/>
          </p:cNvSpPr>
          <p:nvPr>
            <p:ph type="ftr" sz="quarter" idx="11"/>
          </p:nvPr>
        </p:nvSpPr>
        <p:spPr/>
        <p:txBody>
          <a:bodyPr/>
          <a:lstStyle/>
          <a:p>
            <a:r>
              <a:rPr lang="pl-PL" smtClean="0"/>
              <a:t>SQLDay 2014</a:t>
            </a:r>
          </a:p>
          <a:p>
            <a:endParaRPr lang="pl-PL" dirty="0" smtClean="0"/>
          </a:p>
        </p:txBody>
      </p:sp>
      <p:pic>
        <p:nvPicPr>
          <p:cNvPr id="6" name="Picture 5"/>
          <p:cNvPicPr>
            <a:picLocks noChangeAspect="1"/>
          </p:cNvPicPr>
          <p:nvPr/>
        </p:nvPicPr>
        <p:blipFill>
          <a:blip r:embed="rId2"/>
          <a:stretch>
            <a:fillRect/>
          </a:stretch>
        </p:blipFill>
        <p:spPr>
          <a:xfrm>
            <a:off x="171450" y="2547937"/>
            <a:ext cx="11849100" cy="1762125"/>
          </a:xfrm>
          <a:prstGeom prst="rect">
            <a:avLst/>
          </a:prstGeom>
        </p:spPr>
      </p:pic>
    </p:spTree>
    <p:extLst>
      <p:ext uri="{BB962C8B-B14F-4D97-AF65-F5344CB8AC3E}">
        <p14:creationId xmlns:p14="http://schemas.microsoft.com/office/powerpoint/2010/main" val="38993802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Parallel Deadlock </a:t>
            </a:r>
            <a:endParaRPr lang="pl-PL" dirty="0"/>
          </a:p>
        </p:txBody>
      </p:sp>
      <p:sp>
        <p:nvSpPr>
          <p:cNvPr id="4" name="Footer Placeholder 3"/>
          <p:cNvSpPr>
            <a:spLocks noGrp="1"/>
          </p:cNvSpPr>
          <p:nvPr>
            <p:ph type="ftr" sz="quarter" idx="11"/>
          </p:nvPr>
        </p:nvSpPr>
        <p:spPr/>
        <p:txBody>
          <a:bodyPr/>
          <a:lstStyle/>
          <a:p>
            <a:r>
              <a:rPr lang="pl-PL" dirty="0" smtClean="0"/>
              <a:t>SQLDay 2014</a:t>
            </a:r>
          </a:p>
        </p:txBody>
      </p:sp>
      <p:sp>
        <p:nvSpPr>
          <p:cNvPr id="3" name="Content Placeholder 2"/>
          <p:cNvSpPr>
            <a:spLocks noGrp="1"/>
          </p:cNvSpPr>
          <p:nvPr>
            <p:ph idx="1"/>
          </p:nvPr>
        </p:nvSpPr>
        <p:spPr/>
        <p:txBody>
          <a:bodyPr/>
          <a:lstStyle/>
          <a:p>
            <a:r>
              <a:rPr lang="pl-PL" dirty="0" smtClean="0"/>
              <a:t>Zapytanie równoległe może się zakleszczyć  - wątki i bufory ulegają zakleszczeniu</a:t>
            </a:r>
          </a:p>
          <a:p>
            <a:pPr lvl="1"/>
            <a:r>
              <a:rPr lang="pl-PL" dirty="0" smtClean="0"/>
              <a:t>Typowo dla operatorów „merge exchange”</a:t>
            </a:r>
            <a:endParaRPr lang="pl-PL" dirty="0" smtClean="0"/>
          </a:p>
          <a:p>
            <a:r>
              <a:rPr lang="pl-PL" dirty="0" smtClean="0"/>
              <a:t>W takim wypadku zostaną zrzucone do bazy danych </a:t>
            </a:r>
            <a:r>
              <a:rPr lang="pl-PL" i="1" dirty="0" smtClean="0"/>
              <a:t>tempdb</a:t>
            </a:r>
            <a:r>
              <a:rPr lang="pl-PL" dirty="0" smtClean="0"/>
              <a:t> bufory operatora exchange i zostanie ponowiona próba wykonania zapytania</a:t>
            </a:r>
          </a:p>
          <a:p>
            <a:r>
              <a:rPr lang="pl-PL" dirty="0" smtClean="0"/>
              <a:t>Czas do wykrycia deadlock = </a:t>
            </a:r>
            <a:r>
              <a:rPr lang="pl-PL" b="1" dirty="0" smtClean="0"/>
              <a:t>5 sekund</a:t>
            </a:r>
            <a:endParaRPr lang="pl-PL" b="1" dirty="0" smtClean="0"/>
          </a:p>
          <a:p>
            <a:endParaRPr lang="pl-PL" dirty="0" smtClean="0"/>
          </a:p>
          <a:p>
            <a:pPr lvl="1"/>
            <a:endParaRPr lang="pl-PL" dirty="0"/>
          </a:p>
          <a:p>
            <a:endParaRPr lang="pl-PL" dirty="0"/>
          </a:p>
          <a:p>
            <a:endParaRPr lang="en-US" dirty="0"/>
          </a:p>
        </p:txBody>
      </p:sp>
      <p:grpSp>
        <p:nvGrpSpPr>
          <p:cNvPr id="5" name="Group 4"/>
          <p:cNvGrpSpPr/>
          <p:nvPr/>
        </p:nvGrpSpPr>
        <p:grpSpPr>
          <a:xfrm>
            <a:off x="1443108" y="4114800"/>
            <a:ext cx="9305783" cy="1616528"/>
            <a:chOff x="594815" y="2676082"/>
            <a:chExt cx="9305783" cy="1616528"/>
          </a:xfrm>
        </p:grpSpPr>
        <p:pic>
          <p:nvPicPr>
            <p:cNvPr id="6" name="Picture 5"/>
            <p:cNvPicPr>
              <a:picLocks noChangeAspect="1"/>
            </p:cNvPicPr>
            <p:nvPr/>
          </p:nvPicPr>
          <p:blipFill>
            <a:blip r:embed="rId2"/>
            <a:stretch>
              <a:fillRect/>
            </a:stretch>
          </p:blipFill>
          <p:spPr>
            <a:xfrm>
              <a:off x="7157398" y="2676082"/>
              <a:ext cx="2743200" cy="1616528"/>
            </a:xfrm>
            <a:prstGeom prst="rect">
              <a:avLst/>
            </a:prstGeom>
          </p:spPr>
        </p:pic>
        <p:pic>
          <p:nvPicPr>
            <p:cNvPr id="7" name="Picture 6"/>
            <p:cNvPicPr>
              <a:picLocks noChangeAspect="1"/>
            </p:cNvPicPr>
            <p:nvPr/>
          </p:nvPicPr>
          <p:blipFill>
            <a:blip r:embed="rId3"/>
            <a:stretch>
              <a:fillRect/>
            </a:stretch>
          </p:blipFill>
          <p:spPr>
            <a:xfrm>
              <a:off x="4833298" y="2722713"/>
              <a:ext cx="2057400" cy="1523267"/>
            </a:xfrm>
            <a:prstGeom prst="rect">
              <a:avLst/>
            </a:prstGeom>
          </p:spPr>
        </p:pic>
        <p:pic>
          <p:nvPicPr>
            <p:cNvPr id="8" name="Picture 7"/>
            <p:cNvPicPr>
              <a:picLocks noChangeAspect="1"/>
            </p:cNvPicPr>
            <p:nvPr/>
          </p:nvPicPr>
          <p:blipFill>
            <a:blip r:embed="rId4"/>
            <a:stretch>
              <a:fillRect/>
            </a:stretch>
          </p:blipFill>
          <p:spPr>
            <a:xfrm>
              <a:off x="594815" y="3118325"/>
              <a:ext cx="3590925" cy="571500"/>
            </a:xfrm>
            <a:prstGeom prst="rect">
              <a:avLst/>
            </a:prstGeom>
          </p:spPr>
        </p:pic>
      </p:grpSp>
    </p:spTree>
    <p:extLst>
      <p:ext uri="{BB962C8B-B14F-4D97-AF65-F5344CB8AC3E}">
        <p14:creationId xmlns:p14="http://schemas.microsoft.com/office/powerpoint/2010/main" val="302916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Parallel Deadlock </a:t>
            </a:r>
            <a:r>
              <a:rPr lang="pl-PL" dirty="0" smtClean="0"/>
              <a:t>- przykład</a:t>
            </a:r>
            <a:endParaRPr lang="pl-PL" dirty="0"/>
          </a:p>
        </p:txBody>
      </p:sp>
      <p:sp>
        <p:nvSpPr>
          <p:cNvPr id="4" name="Footer Placeholder 3"/>
          <p:cNvSpPr>
            <a:spLocks noGrp="1"/>
          </p:cNvSpPr>
          <p:nvPr>
            <p:ph type="ftr" sz="quarter" idx="11"/>
          </p:nvPr>
        </p:nvSpPr>
        <p:spPr/>
        <p:txBody>
          <a:bodyPr/>
          <a:lstStyle/>
          <a:p>
            <a:r>
              <a:rPr lang="pl-PL" dirty="0" smtClean="0"/>
              <a:t>SQLDay 2014</a:t>
            </a:r>
          </a:p>
        </p:txBody>
      </p:sp>
      <p:sp>
        <p:nvSpPr>
          <p:cNvPr id="3" name="Content Placeholder 2"/>
          <p:cNvSpPr>
            <a:spLocks noGrp="1"/>
          </p:cNvSpPr>
          <p:nvPr>
            <p:ph idx="1"/>
          </p:nvPr>
        </p:nvSpPr>
        <p:spPr/>
        <p:txBody>
          <a:bodyPr/>
          <a:lstStyle/>
          <a:p>
            <a:r>
              <a:rPr lang="pl-PL" dirty="0" smtClean="0"/>
              <a:t>Zapytanie równoległe może się zakleszczyć  - wątki i bufory ulegają zakleszczeniu</a:t>
            </a:r>
          </a:p>
          <a:p>
            <a:pPr lvl="1"/>
            <a:r>
              <a:rPr lang="pl-PL" dirty="0" smtClean="0"/>
              <a:t>Typowo dla operatorów „merge exchange”</a:t>
            </a:r>
            <a:endParaRPr lang="pl-PL" dirty="0" smtClean="0"/>
          </a:p>
          <a:p>
            <a:r>
              <a:rPr lang="pl-PL" dirty="0" smtClean="0"/>
              <a:t>W takim wypadku zostaną zrzucone do bazy danych </a:t>
            </a:r>
            <a:r>
              <a:rPr lang="pl-PL" i="1" dirty="0" smtClean="0"/>
              <a:t>tempdb</a:t>
            </a:r>
            <a:r>
              <a:rPr lang="pl-PL" dirty="0" smtClean="0"/>
              <a:t> bufory operatora exchange i zostanie ponowiona próba wykonania zapytania</a:t>
            </a:r>
          </a:p>
          <a:p>
            <a:r>
              <a:rPr lang="pl-PL" dirty="0" smtClean="0"/>
              <a:t>Czas do wykrycia deadlock = </a:t>
            </a:r>
            <a:r>
              <a:rPr lang="pl-PL" b="1" dirty="0" smtClean="0"/>
              <a:t>5 sekund</a:t>
            </a:r>
            <a:endParaRPr lang="pl-PL" b="1" dirty="0" smtClean="0"/>
          </a:p>
          <a:p>
            <a:endParaRPr lang="pl-PL" dirty="0" smtClean="0"/>
          </a:p>
          <a:p>
            <a:pPr lvl="1"/>
            <a:endParaRPr lang="pl-PL" dirty="0"/>
          </a:p>
          <a:p>
            <a:endParaRPr lang="pl-PL" dirty="0"/>
          </a:p>
          <a:p>
            <a:endParaRPr lang="en-US" dirty="0"/>
          </a:p>
        </p:txBody>
      </p:sp>
    </p:spTree>
    <p:extLst>
      <p:ext uri="{BB962C8B-B14F-4D97-AF65-F5344CB8AC3E}">
        <p14:creationId xmlns:p14="http://schemas.microsoft.com/office/powerpoint/2010/main" val="217375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Parallel Deadlock - DEMO</a:t>
            </a:r>
            <a:endParaRPr lang="en-US" dirty="0"/>
          </a:p>
        </p:txBody>
      </p:sp>
      <p:sp>
        <p:nvSpPr>
          <p:cNvPr id="4" name="Footer Placeholder 3"/>
          <p:cNvSpPr>
            <a:spLocks noGrp="1"/>
          </p:cNvSpPr>
          <p:nvPr>
            <p:ph type="ftr" sz="quarter" idx="11"/>
          </p:nvPr>
        </p:nvSpPr>
        <p:spPr/>
        <p:txBody>
          <a:bodyPr/>
          <a:lstStyle/>
          <a:p>
            <a:r>
              <a:rPr lang="pl-PL" smtClean="0"/>
              <a:t>SQLDay 2014</a:t>
            </a:r>
          </a:p>
          <a:p>
            <a:endParaRPr lang="pl-PL" dirty="0" smtClean="0"/>
          </a:p>
        </p:txBody>
      </p:sp>
      <p:pic>
        <p:nvPicPr>
          <p:cNvPr id="3" name="Picture 2"/>
          <p:cNvPicPr>
            <a:picLocks noChangeAspect="1"/>
          </p:cNvPicPr>
          <p:nvPr/>
        </p:nvPicPr>
        <p:blipFill>
          <a:blip r:embed="rId2"/>
          <a:stretch>
            <a:fillRect/>
          </a:stretch>
        </p:blipFill>
        <p:spPr>
          <a:xfrm>
            <a:off x="457200" y="1524000"/>
            <a:ext cx="11125200" cy="3929430"/>
          </a:xfrm>
          <a:prstGeom prst="rect">
            <a:avLst/>
          </a:prstGeom>
        </p:spPr>
      </p:pic>
    </p:spTree>
    <p:extLst>
      <p:ext uri="{BB962C8B-B14F-4D97-AF65-F5344CB8AC3E}">
        <p14:creationId xmlns:p14="http://schemas.microsoft.com/office/powerpoint/2010/main" val="2901979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Wzorzec dobrego </a:t>
            </a:r>
            <a:r>
              <a:rPr lang="pl-PL" dirty="0" smtClean="0"/>
              <a:t>zapytania (Adam Machanic)</a:t>
            </a:r>
            <a:endParaRPr lang="pl-PL" dirty="0"/>
          </a:p>
        </p:txBody>
      </p:sp>
      <p:sp>
        <p:nvSpPr>
          <p:cNvPr id="4" name="Footer Placeholder 3"/>
          <p:cNvSpPr>
            <a:spLocks noGrp="1"/>
          </p:cNvSpPr>
          <p:nvPr>
            <p:ph type="ftr" sz="quarter" idx="11"/>
          </p:nvPr>
        </p:nvSpPr>
        <p:spPr/>
        <p:txBody>
          <a:bodyPr/>
          <a:lstStyle/>
          <a:p>
            <a:r>
              <a:rPr lang="pl-PL" dirty="0" smtClean="0"/>
              <a:t>SQLDay 2014</a:t>
            </a:r>
          </a:p>
        </p:txBody>
      </p:sp>
      <p:sp>
        <p:nvSpPr>
          <p:cNvPr id="3" name="Content Placeholder 2"/>
          <p:cNvSpPr>
            <a:spLocks noGrp="1"/>
          </p:cNvSpPr>
          <p:nvPr>
            <p:ph idx="1"/>
          </p:nvPr>
        </p:nvSpPr>
        <p:spPr/>
        <p:txBody>
          <a:bodyPr/>
          <a:lstStyle/>
          <a:p>
            <a:r>
              <a:rPr lang="pl-PL" dirty="0" smtClean="0"/>
              <a:t>Każde zapytanie ma swoją </a:t>
            </a:r>
            <a:r>
              <a:rPr lang="pl-PL" i="1" u="sng" dirty="0" smtClean="0"/>
              <a:t>domenę</a:t>
            </a:r>
            <a:r>
              <a:rPr lang="pl-PL" dirty="0" smtClean="0"/>
              <a:t> (wiemy, czego dotyczy)</a:t>
            </a:r>
          </a:p>
          <a:p>
            <a:r>
              <a:rPr lang="pl-PL" dirty="0" smtClean="0"/>
              <a:t>Należy zatem:</a:t>
            </a:r>
          </a:p>
          <a:p>
            <a:pPr lvl="1"/>
            <a:r>
              <a:rPr lang="pl-PL" dirty="0" smtClean="0"/>
              <a:t>Określić / zapisać domenę zapytania </a:t>
            </a:r>
          </a:p>
          <a:p>
            <a:pPr lvl="1"/>
            <a:r>
              <a:rPr lang="pl-PL" dirty="0" smtClean="0"/>
              <a:t>Zapisać skorelowane z domeną informacje potrzebne w zapytaniu</a:t>
            </a:r>
          </a:p>
          <a:p>
            <a:pPr lvl="1"/>
            <a:r>
              <a:rPr lang="pl-PL" dirty="0" smtClean="0"/>
              <a:t>Wykorzystać w planie zapytania to, czego „nie lubi” optymalizator</a:t>
            </a:r>
          </a:p>
          <a:p>
            <a:pPr lvl="2"/>
            <a:r>
              <a:rPr lang="pl-PL" dirty="0" smtClean="0"/>
              <a:t>NESTED LOOP (Inner Join)</a:t>
            </a:r>
          </a:p>
          <a:p>
            <a:endParaRPr lang="pl-PL" dirty="0" smtClean="0"/>
          </a:p>
          <a:p>
            <a:pPr lvl="1"/>
            <a:endParaRPr lang="pl-PL" dirty="0"/>
          </a:p>
          <a:p>
            <a:endParaRPr lang="pl-PL" dirty="0"/>
          </a:p>
          <a:p>
            <a:endParaRPr lang="en-US" dirty="0"/>
          </a:p>
        </p:txBody>
      </p:sp>
    </p:spTree>
    <p:extLst>
      <p:ext uri="{BB962C8B-B14F-4D97-AF65-F5344CB8AC3E}">
        <p14:creationId xmlns:p14="http://schemas.microsoft.com/office/powerpoint/2010/main" val="373060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smtClean="0"/>
              <a:t>Wzorzec dobrego zapytania 							(PAP – Parallel Apply Pattern)</a:t>
            </a:r>
            <a:endParaRPr lang="pl-PL" dirty="0"/>
          </a:p>
        </p:txBody>
      </p:sp>
      <p:sp>
        <p:nvSpPr>
          <p:cNvPr id="4" name="Footer Placeholder 3"/>
          <p:cNvSpPr>
            <a:spLocks noGrp="1"/>
          </p:cNvSpPr>
          <p:nvPr>
            <p:ph type="ftr" sz="quarter" idx="11"/>
          </p:nvPr>
        </p:nvSpPr>
        <p:spPr/>
        <p:txBody>
          <a:bodyPr/>
          <a:lstStyle/>
          <a:p>
            <a:r>
              <a:rPr lang="pl-PL" dirty="0" smtClean="0"/>
              <a:t>SQLDay 2014</a:t>
            </a:r>
          </a:p>
        </p:txBody>
      </p:sp>
      <p:sp>
        <p:nvSpPr>
          <p:cNvPr id="6" name="Rectangle 5"/>
          <p:cNvSpPr/>
          <p:nvPr/>
        </p:nvSpPr>
        <p:spPr>
          <a:xfrm>
            <a:off x="1066800" y="1600200"/>
            <a:ext cx="10058400" cy="3970318"/>
          </a:xfrm>
          <a:prstGeom prst="rect">
            <a:avLst/>
          </a:prstGeom>
        </p:spPr>
        <p:txBody>
          <a:bodyPr wrap="square">
            <a:spAutoFit/>
          </a:bodyPr>
          <a:lstStyle/>
          <a:p>
            <a:r>
              <a:rPr lang="en-US" sz="3600" dirty="0" smtClean="0">
                <a:solidFill>
                  <a:srgbClr val="0000FF"/>
                </a:solidFill>
                <a:latin typeface="Consolas" panose="020B0609020204030204" pitchFamily="49" charset="0"/>
              </a:rPr>
              <a:t>SELECT</a:t>
            </a:r>
            <a:endParaRPr lang="en-US" sz="3600" dirty="0">
              <a:solidFill>
                <a:prstClr val="black"/>
              </a:solidFill>
              <a:latin typeface="Consolas" panose="020B0609020204030204" pitchFamily="49" charset="0"/>
            </a:endParaRPr>
          </a:p>
          <a:p>
            <a:r>
              <a:rPr lang="pl-PL" sz="3600" dirty="0" smtClean="0">
                <a:solidFill>
                  <a:srgbClr val="008080"/>
                </a:solidFill>
                <a:latin typeface="Consolas" panose="020B0609020204030204" pitchFamily="49" charset="0"/>
              </a:rPr>
              <a:t>	</a:t>
            </a:r>
            <a:r>
              <a:rPr lang="en-US" sz="3600" dirty="0" smtClean="0">
                <a:solidFill>
                  <a:srgbClr val="008080"/>
                </a:solidFill>
                <a:latin typeface="Consolas" panose="020B0609020204030204" pitchFamily="49" charset="0"/>
              </a:rPr>
              <a:t>x</a:t>
            </a:r>
            <a:r>
              <a:rPr lang="en-US" sz="3600" dirty="0">
                <a:solidFill>
                  <a:srgbClr val="808080"/>
                </a:solidFill>
                <a:latin typeface="Consolas" panose="020B0609020204030204" pitchFamily="49" charset="0"/>
              </a:rPr>
              <a:t>.</a:t>
            </a:r>
            <a:r>
              <a:rPr lang="en-US" sz="3600" dirty="0">
                <a:solidFill>
                  <a:srgbClr val="008080"/>
                </a:solidFill>
                <a:latin typeface="Consolas" panose="020B0609020204030204" pitchFamily="49" charset="0"/>
              </a:rPr>
              <a:t>[</a:t>
            </a:r>
            <a:r>
              <a:rPr lang="en-US" sz="3600" dirty="0" err="1">
                <a:solidFill>
                  <a:srgbClr val="008080"/>
                </a:solidFill>
                <a:latin typeface="Consolas" panose="020B0609020204030204" pitchFamily="49" charset="0"/>
              </a:rPr>
              <a:t>kolumny</a:t>
            </a:r>
            <a:r>
              <a:rPr lang="en-US" sz="3600" dirty="0">
                <a:solidFill>
                  <a:srgbClr val="008080"/>
                </a:solidFill>
                <a:latin typeface="Consolas" panose="020B0609020204030204" pitchFamily="49" charset="0"/>
              </a:rPr>
              <a:t>]</a:t>
            </a:r>
            <a:endParaRPr lang="en-US" sz="3600" dirty="0">
              <a:solidFill>
                <a:prstClr val="black"/>
              </a:solidFill>
              <a:latin typeface="Consolas" panose="020B0609020204030204" pitchFamily="49" charset="0"/>
            </a:endParaRPr>
          </a:p>
          <a:p>
            <a:r>
              <a:rPr lang="en-US" sz="3600" dirty="0">
                <a:solidFill>
                  <a:srgbClr val="0000FF"/>
                </a:solidFill>
                <a:latin typeface="Consolas" panose="020B0609020204030204" pitchFamily="49" charset="0"/>
              </a:rPr>
              <a:t>FROM</a:t>
            </a:r>
            <a:r>
              <a:rPr lang="en-US" sz="3600" dirty="0">
                <a:solidFill>
                  <a:prstClr val="black"/>
                </a:solidFill>
                <a:latin typeface="Consolas" panose="020B0609020204030204" pitchFamily="49" charset="0"/>
              </a:rPr>
              <a:t> </a:t>
            </a:r>
            <a:r>
              <a:rPr lang="en-US" sz="3600" dirty="0">
                <a:solidFill>
                  <a:srgbClr val="008080"/>
                </a:solidFill>
                <a:latin typeface="Consolas" panose="020B0609020204030204" pitchFamily="49" charset="0"/>
              </a:rPr>
              <a:t>[</a:t>
            </a:r>
            <a:r>
              <a:rPr lang="en-US" sz="3600" dirty="0" err="1">
                <a:solidFill>
                  <a:srgbClr val="008080"/>
                </a:solidFill>
                <a:latin typeface="Consolas" panose="020B0609020204030204" pitchFamily="49" charset="0"/>
              </a:rPr>
              <a:t>domena</a:t>
            </a:r>
            <a:r>
              <a:rPr lang="en-US" sz="3600" dirty="0">
                <a:solidFill>
                  <a:srgbClr val="008080"/>
                </a:solidFill>
                <a:latin typeface="Consolas" panose="020B0609020204030204" pitchFamily="49" charset="0"/>
              </a:rPr>
              <a:t>]</a:t>
            </a:r>
            <a:endParaRPr lang="en-US" sz="3600" dirty="0">
              <a:solidFill>
                <a:prstClr val="black"/>
              </a:solidFill>
              <a:latin typeface="Consolas" panose="020B0609020204030204" pitchFamily="49" charset="0"/>
            </a:endParaRPr>
          </a:p>
          <a:p>
            <a:r>
              <a:rPr lang="en-US" sz="3600" dirty="0">
                <a:solidFill>
                  <a:srgbClr val="008080"/>
                </a:solidFill>
                <a:latin typeface="Consolas" panose="020B0609020204030204" pitchFamily="49" charset="0"/>
              </a:rPr>
              <a:t>[CROSS/OUTER]</a:t>
            </a:r>
            <a:r>
              <a:rPr lang="en-US" sz="3600" dirty="0">
                <a:solidFill>
                  <a:prstClr val="black"/>
                </a:solidFill>
                <a:latin typeface="Consolas" panose="020B0609020204030204" pitchFamily="49" charset="0"/>
              </a:rPr>
              <a:t> </a:t>
            </a:r>
            <a:r>
              <a:rPr lang="en-US" sz="3600" dirty="0">
                <a:solidFill>
                  <a:srgbClr val="808080"/>
                </a:solidFill>
                <a:latin typeface="Consolas" panose="020B0609020204030204" pitchFamily="49" charset="0"/>
              </a:rPr>
              <a:t>APPLY</a:t>
            </a:r>
            <a:endParaRPr lang="en-US" sz="3600" dirty="0">
              <a:solidFill>
                <a:prstClr val="black"/>
              </a:solidFill>
              <a:latin typeface="Consolas" panose="020B0609020204030204" pitchFamily="49" charset="0"/>
            </a:endParaRPr>
          </a:p>
          <a:p>
            <a:r>
              <a:rPr lang="en-US" sz="3600" dirty="0">
                <a:solidFill>
                  <a:srgbClr val="808080"/>
                </a:solidFill>
                <a:latin typeface="Consolas" panose="020B0609020204030204" pitchFamily="49" charset="0"/>
              </a:rPr>
              <a:t>(</a:t>
            </a:r>
            <a:endParaRPr lang="en-US" sz="3600" dirty="0">
              <a:solidFill>
                <a:prstClr val="black"/>
              </a:solidFill>
              <a:latin typeface="Consolas" panose="020B0609020204030204" pitchFamily="49" charset="0"/>
            </a:endParaRPr>
          </a:p>
          <a:p>
            <a:r>
              <a:rPr lang="pl-PL" sz="3600" dirty="0" smtClean="0">
                <a:solidFill>
                  <a:srgbClr val="008080"/>
                </a:solidFill>
                <a:latin typeface="Consolas" panose="020B0609020204030204" pitchFamily="49" charset="0"/>
              </a:rPr>
              <a:t>	</a:t>
            </a:r>
            <a:r>
              <a:rPr lang="en-US" sz="3600" dirty="0" smtClean="0">
                <a:solidFill>
                  <a:srgbClr val="008080"/>
                </a:solidFill>
                <a:latin typeface="Consolas" panose="020B0609020204030204" pitchFamily="49" charset="0"/>
              </a:rPr>
              <a:t>[</a:t>
            </a:r>
            <a:r>
              <a:rPr lang="en-US" sz="3600" dirty="0" err="1">
                <a:solidFill>
                  <a:srgbClr val="008080"/>
                </a:solidFill>
                <a:latin typeface="Consolas" panose="020B0609020204030204" pitchFamily="49" charset="0"/>
              </a:rPr>
              <a:t>kolumny</a:t>
            </a:r>
            <a:r>
              <a:rPr lang="en-US" sz="3600" dirty="0">
                <a:solidFill>
                  <a:srgbClr val="008080"/>
                </a:solidFill>
                <a:latin typeface="Consolas" panose="020B0609020204030204" pitchFamily="49" charset="0"/>
              </a:rPr>
              <a:t> </a:t>
            </a:r>
            <a:r>
              <a:rPr lang="en-US" sz="3600" dirty="0" err="1">
                <a:solidFill>
                  <a:srgbClr val="008080"/>
                </a:solidFill>
                <a:latin typeface="Consolas" panose="020B0609020204030204" pitchFamily="49" charset="0"/>
              </a:rPr>
              <a:t>skorelowane</a:t>
            </a:r>
            <a:r>
              <a:rPr lang="en-US" sz="3600" dirty="0">
                <a:solidFill>
                  <a:srgbClr val="008080"/>
                </a:solidFill>
                <a:latin typeface="Consolas" panose="020B0609020204030204" pitchFamily="49" charset="0"/>
              </a:rPr>
              <a:t> z </a:t>
            </a:r>
            <a:r>
              <a:rPr lang="en-US" sz="3600" dirty="0" err="1">
                <a:solidFill>
                  <a:srgbClr val="008080"/>
                </a:solidFill>
                <a:latin typeface="Consolas" panose="020B0609020204030204" pitchFamily="49" charset="0"/>
              </a:rPr>
              <a:t>domeną</a:t>
            </a:r>
            <a:r>
              <a:rPr lang="en-US" sz="3600" dirty="0">
                <a:solidFill>
                  <a:srgbClr val="008080"/>
                </a:solidFill>
                <a:latin typeface="Consolas" panose="020B0609020204030204" pitchFamily="49" charset="0"/>
              </a:rPr>
              <a:t>]</a:t>
            </a:r>
            <a:endParaRPr lang="en-US" sz="3600" dirty="0">
              <a:solidFill>
                <a:prstClr val="black"/>
              </a:solidFill>
              <a:latin typeface="Consolas" panose="020B0609020204030204" pitchFamily="49" charset="0"/>
            </a:endParaRPr>
          </a:p>
          <a:p>
            <a:r>
              <a:rPr lang="en-US" sz="3600" dirty="0">
                <a:solidFill>
                  <a:srgbClr val="808080"/>
                </a:solidFill>
                <a:latin typeface="Consolas" panose="020B0609020204030204" pitchFamily="49" charset="0"/>
              </a:rPr>
              <a:t>)</a:t>
            </a:r>
            <a:r>
              <a:rPr lang="en-US" sz="3600" dirty="0">
                <a:solidFill>
                  <a:prstClr val="black"/>
                </a:solidFill>
                <a:latin typeface="Consolas" panose="020B0609020204030204" pitchFamily="49" charset="0"/>
              </a:rPr>
              <a:t> </a:t>
            </a:r>
            <a:r>
              <a:rPr lang="en-US" sz="3600" dirty="0">
                <a:solidFill>
                  <a:srgbClr val="0000FF"/>
                </a:solidFill>
                <a:latin typeface="Consolas" panose="020B0609020204030204" pitchFamily="49" charset="0"/>
              </a:rPr>
              <a:t>as</a:t>
            </a:r>
            <a:r>
              <a:rPr lang="en-US" sz="3600" dirty="0">
                <a:solidFill>
                  <a:prstClr val="black"/>
                </a:solidFill>
                <a:latin typeface="Consolas" panose="020B0609020204030204" pitchFamily="49" charset="0"/>
              </a:rPr>
              <a:t> </a:t>
            </a:r>
            <a:r>
              <a:rPr lang="pl-PL" sz="3600" dirty="0" smtClean="0">
                <a:solidFill>
                  <a:srgbClr val="008080"/>
                </a:solidFill>
                <a:latin typeface="Consolas" panose="020B0609020204030204" pitchFamily="49" charset="0"/>
              </a:rPr>
              <a:t>x</a:t>
            </a:r>
            <a:endParaRPr lang="en-US" sz="3600" dirty="0">
              <a:solidFill>
                <a:srgbClr val="008080"/>
              </a:solidFill>
              <a:latin typeface="Consolas" panose="020B0609020204030204" pitchFamily="49" charset="0"/>
            </a:endParaRPr>
          </a:p>
        </p:txBody>
      </p:sp>
    </p:spTree>
    <p:extLst>
      <p:ext uri="{BB962C8B-B14F-4D97-AF65-F5344CB8AC3E}">
        <p14:creationId xmlns:p14="http://schemas.microsoft.com/office/powerpoint/2010/main" val="29702581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PAP – Parallel Apply </a:t>
            </a:r>
            <a:r>
              <a:rPr lang="pl-PL" dirty="0" smtClean="0"/>
              <a:t>Pattern - DEMO</a:t>
            </a:r>
            <a:endParaRPr lang="en-US" dirty="0"/>
          </a:p>
        </p:txBody>
      </p:sp>
      <p:sp>
        <p:nvSpPr>
          <p:cNvPr id="4" name="Footer Placeholder 3"/>
          <p:cNvSpPr>
            <a:spLocks noGrp="1"/>
          </p:cNvSpPr>
          <p:nvPr>
            <p:ph type="ftr" sz="quarter" idx="11"/>
          </p:nvPr>
        </p:nvSpPr>
        <p:spPr/>
        <p:txBody>
          <a:bodyPr/>
          <a:lstStyle/>
          <a:p>
            <a:r>
              <a:rPr lang="pl-PL" smtClean="0"/>
              <a:t>SQLDay 2014</a:t>
            </a:r>
          </a:p>
          <a:p>
            <a:endParaRPr lang="pl-PL" dirty="0" smtClean="0"/>
          </a:p>
        </p:txBody>
      </p:sp>
      <p:pic>
        <p:nvPicPr>
          <p:cNvPr id="6" name="Picture 5"/>
          <p:cNvPicPr>
            <a:picLocks noChangeAspect="1"/>
          </p:cNvPicPr>
          <p:nvPr/>
        </p:nvPicPr>
        <p:blipFill>
          <a:blip r:embed="rId2"/>
          <a:stretch>
            <a:fillRect/>
          </a:stretch>
        </p:blipFill>
        <p:spPr>
          <a:xfrm>
            <a:off x="171450" y="2547937"/>
            <a:ext cx="11849100" cy="1762125"/>
          </a:xfrm>
          <a:prstGeom prst="rect">
            <a:avLst/>
          </a:prstGeom>
        </p:spPr>
      </p:pic>
    </p:spTree>
    <p:extLst>
      <p:ext uri="{BB962C8B-B14F-4D97-AF65-F5344CB8AC3E}">
        <p14:creationId xmlns:p14="http://schemas.microsoft.com/office/powerpoint/2010/main" val="38045723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Co nowego w SQL Server 2014?</a:t>
            </a:r>
            <a:endParaRPr lang="pl-PL" dirty="0"/>
          </a:p>
        </p:txBody>
      </p:sp>
      <p:sp>
        <p:nvSpPr>
          <p:cNvPr id="4" name="Footer Placeholder 3"/>
          <p:cNvSpPr>
            <a:spLocks noGrp="1"/>
          </p:cNvSpPr>
          <p:nvPr>
            <p:ph type="ftr" sz="quarter" idx="11"/>
          </p:nvPr>
        </p:nvSpPr>
        <p:spPr/>
        <p:txBody>
          <a:bodyPr/>
          <a:lstStyle/>
          <a:p>
            <a:r>
              <a:rPr lang="pl-PL" dirty="0" smtClean="0"/>
              <a:t>SQLDay 2014</a:t>
            </a:r>
          </a:p>
        </p:txBody>
      </p:sp>
      <p:sp>
        <p:nvSpPr>
          <p:cNvPr id="3" name="Content Placeholder 2"/>
          <p:cNvSpPr>
            <a:spLocks noGrp="1"/>
          </p:cNvSpPr>
          <p:nvPr>
            <p:ph idx="1"/>
          </p:nvPr>
        </p:nvSpPr>
        <p:spPr/>
        <p:txBody>
          <a:bodyPr/>
          <a:lstStyle/>
          <a:p>
            <a:r>
              <a:rPr lang="pl-PL" dirty="0" smtClean="0"/>
              <a:t>Operacja SELECT ... INTO została zrównoleglona w SQL Server 2014</a:t>
            </a:r>
          </a:p>
          <a:p>
            <a:pPr lvl="1"/>
            <a:r>
              <a:rPr lang="pl-PL" dirty="0" smtClean="0"/>
              <a:t>W SQL Server 2012 i starszych operacja jest jednowątkowa</a:t>
            </a:r>
          </a:p>
          <a:p>
            <a:r>
              <a:rPr lang="pl-PL" dirty="0" smtClean="0"/>
              <a:t>Nowy Cardinality Estimator (omówiony na sesji Pawła Potasińskiego i Maćka Pileckiego)</a:t>
            </a:r>
            <a:endParaRPr lang="pl-PL" dirty="0" smtClean="0"/>
          </a:p>
          <a:p>
            <a:endParaRPr lang="pl-PL" dirty="0" smtClean="0"/>
          </a:p>
          <a:p>
            <a:pPr lvl="1"/>
            <a:endParaRPr lang="pl-PL" dirty="0"/>
          </a:p>
          <a:p>
            <a:endParaRPr lang="pl-PL" dirty="0"/>
          </a:p>
          <a:p>
            <a:endParaRPr lang="en-US" dirty="0"/>
          </a:p>
        </p:txBody>
      </p:sp>
    </p:spTree>
    <p:extLst>
      <p:ext uri="{BB962C8B-B14F-4D97-AF65-F5344CB8AC3E}">
        <p14:creationId xmlns:p14="http://schemas.microsoft.com/office/powerpoint/2010/main" val="136216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TF Damian</a:t>
            </a:r>
            <a:endParaRPr lang="en-US" dirty="0"/>
          </a:p>
        </p:txBody>
      </p:sp>
      <p:sp>
        <p:nvSpPr>
          <p:cNvPr id="3" name="Content Placeholder 2"/>
          <p:cNvSpPr>
            <a:spLocks noGrp="1"/>
          </p:cNvSpPr>
          <p:nvPr>
            <p:ph idx="1"/>
          </p:nvPr>
        </p:nvSpPr>
        <p:spPr/>
        <p:txBody>
          <a:bodyPr>
            <a:noAutofit/>
          </a:bodyPr>
          <a:lstStyle/>
          <a:p>
            <a:pPr>
              <a:lnSpc>
                <a:spcPct val="120000"/>
              </a:lnSpc>
            </a:pPr>
            <a:r>
              <a:rPr lang="pl-PL" dirty="0"/>
              <a:t>Project </a:t>
            </a:r>
            <a:r>
              <a:rPr lang="pl-PL" dirty="0"/>
              <a:t>Manager &amp; Technical Lead | </a:t>
            </a:r>
            <a:r>
              <a:rPr lang="pl-PL" b="1" dirty="0"/>
              <a:t>LGBS Software (</a:t>
            </a:r>
            <a:r>
              <a:rPr lang="pl-PL" b="1" dirty="0">
                <a:hlinkClick r:id="rId2"/>
              </a:rPr>
              <a:t>www.lgbs.pl</a:t>
            </a:r>
            <a:r>
              <a:rPr lang="pl-PL" b="1" dirty="0"/>
              <a:t>)</a:t>
            </a:r>
          </a:p>
          <a:p>
            <a:pPr>
              <a:lnSpc>
                <a:spcPct val="120000"/>
              </a:lnSpc>
            </a:pPr>
            <a:r>
              <a:rPr lang="pl-PL" dirty="0"/>
              <a:t>MVP | MCT | MCSE | MCITP </a:t>
            </a:r>
          </a:p>
          <a:p>
            <a:pPr>
              <a:lnSpc>
                <a:spcPct val="120000"/>
              </a:lnSpc>
            </a:pPr>
            <a:r>
              <a:rPr lang="pl-PL" dirty="0">
                <a:hlinkClick r:id="rId3"/>
              </a:rPr>
              <a:t>d.widera@lgbs.pl</a:t>
            </a:r>
            <a:endParaRPr lang="pl-PL" dirty="0"/>
          </a:p>
          <a:p>
            <a:pPr>
              <a:lnSpc>
                <a:spcPct val="120000"/>
              </a:lnSpc>
            </a:pPr>
            <a:r>
              <a:rPr lang="pl-PL" dirty="0"/>
              <a:t>+48 665-229-227</a:t>
            </a:r>
          </a:p>
          <a:p>
            <a:pPr>
              <a:lnSpc>
                <a:spcPct val="120000"/>
              </a:lnSpc>
            </a:pPr>
            <a:r>
              <a:rPr lang="pl-PL" dirty="0"/>
              <a:t>@damian.widera                               </a:t>
            </a:r>
          </a:p>
          <a:p>
            <a:pPr>
              <a:lnSpc>
                <a:spcPct val="120000"/>
              </a:lnSpc>
            </a:pPr>
            <a:r>
              <a:rPr lang="pl-PL" dirty="0"/>
              <a:t>facebook.com/damian.widera.10       </a:t>
            </a:r>
          </a:p>
          <a:p>
            <a:pPr>
              <a:lnSpc>
                <a:spcPct val="120000"/>
              </a:lnSpc>
            </a:pPr>
            <a:endParaRPr lang="pl-PL" dirty="0"/>
          </a:p>
          <a:p>
            <a:endParaRPr lang="en-US" dirty="0"/>
          </a:p>
        </p:txBody>
      </p:sp>
      <p:sp>
        <p:nvSpPr>
          <p:cNvPr id="4" name="Footer Placeholder 3"/>
          <p:cNvSpPr>
            <a:spLocks noGrp="1"/>
          </p:cNvSpPr>
          <p:nvPr>
            <p:ph type="ftr" sz="quarter" idx="11"/>
          </p:nvPr>
        </p:nvSpPr>
        <p:spPr/>
        <p:txBody>
          <a:bodyPr/>
          <a:lstStyle/>
          <a:p>
            <a:r>
              <a:rPr lang="pl-PL" smtClean="0"/>
              <a:t>SQLDay 2014</a:t>
            </a:r>
          </a:p>
          <a:p>
            <a:endParaRPr lang="pl-PL" dirty="0" smtClean="0"/>
          </a:p>
        </p:txBody>
      </p:sp>
      <p:pic>
        <p:nvPicPr>
          <p:cNvPr id="6" name="Picture 5"/>
          <p:cNvPicPr>
            <a:picLocks noChangeAspect="1"/>
          </p:cNvPicPr>
          <p:nvPr/>
        </p:nvPicPr>
        <p:blipFill>
          <a:blip r:embed="rId4"/>
          <a:stretch>
            <a:fillRect/>
          </a:stretch>
        </p:blipFill>
        <p:spPr>
          <a:xfrm>
            <a:off x="4495800" y="92074"/>
            <a:ext cx="5912042" cy="590548"/>
          </a:xfrm>
          <a:prstGeom prst="rect">
            <a:avLst/>
          </a:prstGeom>
        </p:spPr>
      </p:pic>
    </p:spTree>
    <p:extLst>
      <p:ext uri="{BB962C8B-B14F-4D97-AF65-F5344CB8AC3E}">
        <p14:creationId xmlns:p14="http://schemas.microsoft.com/office/powerpoint/2010/main" val="3067920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SELECT ... INTO </a:t>
            </a:r>
            <a:r>
              <a:rPr lang="pl-PL" dirty="0" smtClean="0"/>
              <a:t>- DEMO</a:t>
            </a:r>
            <a:endParaRPr lang="en-US" dirty="0"/>
          </a:p>
        </p:txBody>
      </p:sp>
      <p:sp>
        <p:nvSpPr>
          <p:cNvPr id="4" name="Footer Placeholder 3"/>
          <p:cNvSpPr>
            <a:spLocks noGrp="1"/>
          </p:cNvSpPr>
          <p:nvPr>
            <p:ph type="ftr" sz="quarter" idx="11"/>
          </p:nvPr>
        </p:nvSpPr>
        <p:spPr/>
        <p:txBody>
          <a:bodyPr/>
          <a:lstStyle/>
          <a:p>
            <a:r>
              <a:rPr lang="pl-PL" smtClean="0"/>
              <a:t>SQLDay 2014</a:t>
            </a:r>
          </a:p>
          <a:p>
            <a:endParaRPr lang="pl-PL" dirty="0" smtClean="0"/>
          </a:p>
        </p:txBody>
      </p:sp>
      <p:pic>
        <p:nvPicPr>
          <p:cNvPr id="6" name="Picture 5"/>
          <p:cNvPicPr>
            <a:picLocks noChangeAspect="1"/>
          </p:cNvPicPr>
          <p:nvPr/>
        </p:nvPicPr>
        <p:blipFill>
          <a:blip r:embed="rId2"/>
          <a:stretch>
            <a:fillRect/>
          </a:stretch>
        </p:blipFill>
        <p:spPr>
          <a:xfrm>
            <a:off x="171450" y="2547937"/>
            <a:ext cx="11849100" cy="1762125"/>
          </a:xfrm>
          <a:prstGeom prst="rect">
            <a:avLst/>
          </a:prstGeom>
        </p:spPr>
      </p:pic>
    </p:spTree>
    <p:extLst>
      <p:ext uri="{BB962C8B-B14F-4D97-AF65-F5344CB8AC3E}">
        <p14:creationId xmlns:p14="http://schemas.microsoft.com/office/powerpoint/2010/main" val="28620036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Columnstore index</a:t>
            </a:r>
            <a:endParaRPr lang="pl-PL" dirty="0"/>
          </a:p>
        </p:txBody>
      </p:sp>
      <p:sp>
        <p:nvSpPr>
          <p:cNvPr id="4" name="Footer Placeholder 3"/>
          <p:cNvSpPr>
            <a:spLocks noGrp="1"/>
          </p:cNvSpPr>
          <p:nvPr>
            <p:ph type="ftr" sz="quarter" idx="11"/>
          </p:nvPr>
        </p:nvSpPr>
        <p:spPr/>
        <p:txBody>
          <a:bodyPr/>
          <a:lstStyle/>
          <a:p>
            <a:r>
              <a:rPr lang="pl-PL" dirty="0" smtClean="0"/>
              <a:t>SQLDay 2014</a:t>
            </a:r>
          </a:p>
        </p:txBody>
      </p:sp>
      <p:sp>
        <p:nvSpPr>
          <p:cNvPr id="3" name="Content Placeholder 2"/>
          <p:cNvSpPr>
            <a:spLocks noGrp="1"/>
          </p:cNvSpPr>
          <p:nvPr>
            <p:ph idx="1"/>
          </p:nvPr>
        </p:nvSpPr>
        <p:spPr/>
        <p:txBody>
          <a:bodyPr/>
          <a:lstStyle/>
          <a:p>
            <a:r>
              <a:rPr lang="pl-PL" dirty="0" smtClean="0"/>
              <a:t>Nonclustered (SQL Server 2012)</a:t>
            </a:r>
          </a:p>
          <a:p>
            <a:pPr lvl="1"/>
            <a:endParaRPr lang="pl-PL" dirty="0"/>
          </a:p>
          <a:p>
            <a:r>
              <a:rPr lang="pl-PL" dirty="0" smtClean="0"/>
              <a:t>Clustered (SQL Server 2014</a:t>
            </a:r>
            <a:r>
              <a:rPr lang="pl-PL" dirty="0" smtClean="0"/>
              <a:t>)</a:t>
            </a:r>
          </a:p>
          <a:p>
            <a:endParaRPr lang="pl-PL" dirty="0"/>
          </a:p>
          <a:p>
            <a:r>
              <a:rPr lang="pl-PL" dirty="0" smtClean="0"/>
              <a:t>Więcej szczegółów na sesji Pawła Potasińskiego – „</a:t>
            </a:r>
            <a:r>
              <a:rPr lang="en-US" b="1" dirty="0"/>
              <a:t>Clustered </a:t>
            </a:r>
            <a:r>
              <a:rPr lang="en-US" b="1" dirty="0" err="1"/>
              <a:t>ColumnStore</a:t>
            </a:r>
            <a:r>
              <a:rPr lang="en-US" b="1" dirty="0"/>
              <a:t> Index Deep Dive (400</a:t>
            </a:r>
            <a:r>
              <a:rPr lang="en-US" b="1" dirty="0" smtClean="0"/>
              <a:t>)</a:t>
            </a:r>
            <a:r>
              <a:rPr lang="pl-PL" b="1" dirty="0" smtClean="0"/>
              <a:t>”, godz: 14:35</a:t>
            </a:r>
            <a:endParaRPr lang="pl-PL" dirty="0" smtClean="0"/>
          </a:p>
          <a:p>
            <a:endParaRPr lang="pl-PL" dirty="0"/>
          </a:p>
          <a:p>
            <a:endParaRPr lang="en-US" dirty="0"/>
          </a:p>
        </p:txBody>
      </p:sp>
    </p:spTree>
    <p:extLst>
      <p:ext uri="{BB962C8B-B14F-4D97-AF65-F5344CB8AC3E}">
        <p14:creationId xmlns:p14="http://schemas.microsoft.com/office/powerpoint/2010/main" val="14827982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pl-PL" dirty="0" smtClean="0"/>
              <a:t>Anatomia indeksów</a:t>
            </a:r>
            <a:endParaRPr lang="nl-NL" dirty="0"/>
          </a:p>
        </p:txBody>
      </p:sp>
      <p:sp>
        <p:nvSpPr>
          <p:cNvPr id="3" name="Tijdelijke aanduiding voor inhoud 2"/>
          <p:cNvSpPr>
            <a:spLocks noGrp="1"/>
          </p:cNvSpPr>
          <p:nvPr>
            <p:ph idx="4294967295"/>
          </p:nvPr>
        </p:nvSpPr>
        <p:spPr>
          <a:xfrm>
            <a:off x="1982273" y="991236"/>
            <a:ext cx="8227457" cy="5180251"/>
          </a:xfrm>
          <a:prstGeom prst="rect">
            <a:avLst/>
          </a:prstGeom>
        </p:spPr>
        <p:txBody>
          <a:bodyPr/>
          <a:lstStyle/>
          <a:p>
            <a:endParaRPr lang="pl-PL" dirty="0" smtClean="0"/>
          </a:p>
          <a:p>
            <a:r>
              <a:rPr lang="pl-PL" dirty="0" smtClean="0"/>
              <a:t>C</a:t>
            </a:r>
            <a:r>
              <a:rPr lang="en-US" dirty="0" smtClean="0"/>
              <a:t>lustered </a:t>
            </a:r>
            <a:r>
              <a:rPr lang="pl-PL" dirty="0" smtClean="0"/>
              <a:t>I</a:t>
            </a:r>
            <a:r>
              <a:rPr lang="en-US" dirty="0" err="1" smtClean="0"/>
              <a:t>ndex</a:t>
            </a:r>
            <a:endParaRPr lang="nl-NL" dirty="0"/>
          </a:p>
        </p:txBody>
      </p:sp>
      <p:sp>
        <p:nvSpPr>
          <p:cNvPr id="10" name="Tekstvak 9"/>
          <p:cNvSpPr txBox="1"/>
          <p:nvPr/>
        </p:nvSpPr>
        <p:spPr>
          <a:xfrm>
            <a:off x="2136591" y="2607512"/>
            <a:ext cx="8047440" cy="3292351"/>
          </a:xfrm>
          <a:prstGeom prst="rect">
            <a:avLst/>
          </a:prstGeom>
          <a:noFill/>
        </p:spPr>
        <p:txBody>
          <a:bodyPr wrap="square" rtlCol="0">
            <a:spAutoFit/>
          </a:bodyPr>
          <a:lstStyle/>
          <a:p>
            <a:r>
              <a:rPr lang="en-US" sz="1600" b="1" i="1" dirty="0" err="1">
                <a:latin typeface="Courier New" pitchFamily="49" charset="0"/>
                <a:cs typeface="Courier New" pitchFamily="49" charset="0"/>
              </a:rPr>
              <a:t>Saledate</a:t>
            </a:r>
            <a:r>
              <a:rPr lang="en-US" sz="1600" b="1" i="1" dirty="0">
                <a:latin typeface="Courier New" pitchFamily="49" charset="0"/>
                <a:cs typeface="Courier New" pitchFamily="49" charset="0"/>
              </a:rPr>
              <a:t>    Product      </a:t>
            </a:r>
            <a:r>
              <a:rPr lang="en-US" sz="1600" b="1" i="1" dirty="0" err="1">
                <a:latin typeface="Courier New" pitchFamily="49" charset="0"/>
                <a:cs typeface="Courier New" pitchFamily="49" charset="0"/>
              </a:rPr>
              <a:t>Amt</a:t>
            </a:r>
            <a:r>
              <a:rPr lang="en-US" sz="1600" b="1" i="1" dirty="0">
                <a:latin typeface="Courier New" pitchFamily="49" charset="0"/>
                <a:cs typeface="Courier New" pitchFamily="49" charset="0"/>
              </a:rPr>
              <a:t>  </a:t>
            </a:r>
            <a:r>
              <a:rPr lang="en-US" sz="1600" b="1" i="1" dirty="0" err="1">
                <a:latin typeface="Courier New" pitchFamily="49" charset="0"/>
                <a:cs typeface="Courier New" pitchFamily="49" charset="0"/>
              </a:rPr>
              <a:t>GrossPrice</a:t>
            </a:r>
            <a:r>
              <a:rPr lang="en-US" sz="1600" b="1" i="1" dirty="0">
                <a:latin typeface="Courier New" pitchFamily="49" charset="0"/>
                <a:cs typeface="Courier New" pitchFamily="49" charset="0"/>
              </a:rPr>
              <a:t>  </a:t>
            </a:r>
            <a:r>
              <a:rPr lang="en-US" sz="1600" b="1" i="1" dirty="0" err="1">
                <a:latin typeface="Courier New" pitchFamily="49" charset="0"/>
                <a:cs typeface="Courier New" pitchFamily="49" charset="0"/>
              </a:rPr>
              <a:t>SalesTax</a:t>
            </a:r>
            <a:r>
              <a:rPr lang="en-US" sz="1600" b="1" i="1" dirty="0">
                <a:latin typeface="Courier New" pitchFamily="49" charset="0"/>
                <a:cs typeface="Courier New" pitchFamily="49" charset="0"/>
              </a:rPr>
              <a:t>  </a:t>
            </a:r>
            <a:r>
              <a:rPr lang="en-US" sz="1600" b="1" i="1" dirty="0" err="1">
                <a:latin typeface="Courier New" pitchFamily="49" charset="0"/>
                <a:cs typeface="Courier New" pitchFamily="49" charset="0"/>
              </a:rPr>
              <a:t>NetPrice</a:t>
            </a:r>
            <a:r>
              <a:rPr lang="en-US" sz="1600" b="1" i="1" dirty="0">
                <a:latin typeface="Courier New" pitchFamily="49" charset="0"/>
                <a:cs typeface="Courier New" pitchFamily="49" charset="0"/>
              </a:rPr>
              <a:t> ...</a:t>
            </a:r>
          </a:p>
          <a:p>
            <a:r>
              <a:rPr lang="en-US" sz="1600" b="1" dirty="0">
                <a:latin typeface="Courier New" pitchFamily="49" charset="0"/>
                <a:cs typeface="Courier New" pitchFamily="49" charset="0"/>
              </a:rPr>
              <a:t>2012-03-08  Candy bar     50       75.00     14.25     89.25 ...</a:t>
            </a:r>
          </a:p>
          <a:p>
            <a:r>
              <a:rPr lang="en-US" sz="1600" b="1" dirty="0">
                <a:latin typeface="Courier New" pitchFamily="49" charset="0"/>
                <a:cs typeface="Courier New" pitchFamily="49" charset="0"/>
              </a:rPr>
              <a:t>2012-03-10  Smart phone    1      349.50     66.41    419.91 ...</a:t>
            </a:r>
          </a:p>
          <a:p>
            <a:r>
              <a:rPr lang="en-US" sz="1600" b="1" dirty="0">
                <a:latin typeface="Courier New" pitchFamily="49" charset="0"/>
                <a:cs typeface="Courier New" pitchFamily="49" charset="0"/>
              </a:rPr>
              <a:t>2012-03-11  Apple (bag)    7       31.57      1.89     33.46 ...</a:t>
            </a:r>
          </a:p>
          <a:p>
            <a:r>
              <a:rPr lang="en-US" sz="1600" b="1" dirty="0">
                <a:latin typeface="Courier New" pitchFamily="49" charset="0"/>
                <a:cs typeface="Courier New" pitchFamily="49" charset="0"/>
              </a:rPr>
              <a:t>2012-03-12  Smart phone    1      349.50     66.41    419.91 ...</a:t>
            </a:r>
          </a:p>
          <a:p>
            <a:r>
              <a:rPr lang="en-US" sz="1600" b="1" dirty="0">
                <a:latin typeface="Courier New" pitchFamily="49" charset="0"/>
                <a:cs typeface="Courier New" pitchFamily="49" charset="0"/>
              </a:rPr>
              <a:t>2012-03-19  Chair          1      599.50    113.91    713.41 ...</a:t>
            </a:r>
          </a:p>
          <a:p>
            <a:r>
              <a:rPr lang="en-US" sz="1600" b="1" dirty="0">
                <a:latin typeface="Courier New" pitchFamily="49" charset="0"/>
                <a:cs typeface="Courier New" pitchFamily="49" charset="0"/>
              </a:rPr>
              <a:t>2012-03-20  Chair          3    1,798.50    341.72  2,140.22 ...</a:t>
            </a:r>
          </a:p>
          <a:p>
            <a:r>
              <a:rPr lang="en-US" sz="1600" b="1" dirty="0">
                <a:latin typeface="Courier New" pitchFamily="49" charset="0"/>
                <a:cs typeface="Courier New" pitchFamily="49" charset="0"/>
              </a:rPr>
              <a:t>2012-03-20  Laptop         2    2,860.00    543.40  3,403.40 ...</a:t>
            </a:r>
          </a:p>
          <a:p>
            <a:r>
              <a:rPr lang="en-US" sz="1600" b="1" dirty="0">
                <a:latin typeface="Courier New" pitchFamily="49" charset="0"/>
                <a:cs typeface="Courier New" pitchFamily="49" charset="0"/>
              </a:rPr>
              <a:t>2012-03-20  Toy car        3       29.97      5.69     35.66 ...</a:t>
            </a:r>
          </a:p>
          <a:p>
            <a:r>
              <a:rPr lang="en-US" sz="1600" b="1" dirty="0">
                <a:latin typeface="Courier New" pitchFamily="49" charset="0"/>
                <a:cs typeface="Courier New" pitchFamily="49" charset="0"/>
              </a:rPr>
              <a:t>2012-03-21  Apple (bag)   14       63.14      3.79     66.93 ...</a:t>
            </a:r>
          </a:p>
          <a:p>
            <a:r>
              <a:rPr lang="en-US" sz="1600" b="1" dirty="0">
                <a:latin typeface="Courier New" pitchFamily="49" charset="0"/>
                <a:cs typeface="Courier New" pitchFamily="49" charset="0"/>
              </a:rPr>
              <a:t>2012-03-24  Pocket knife   1       12.95      2.46     15.41 ...</a:t>
            </a:r>
          </a:p>
          <a:p>
            <a:r>
              <a:rPr lang="en-US" sz="1600" b="1" dirty="0">
                <a:latin typeface="Courier New" pitchFamily="49" charset="0"/>
                <a:cs typeface="Courier New" pitchFamily="49" charset="0"/>
              </a:rPr>
              <a:t>2012-03-27  Apple (bag)    2        9.02      0.54      9.56 ...</a:t>
            </a:r>
          </a:p>
          <a:p>
            <a:r>
              <a:rPr lang="en-US" sz="1600" b="1" dirty="0">
                <a:latin typeface="Courier New" pitchFamily="49" charset="0"/>
                <a:cs typeface="Courier New" pitchFamily="49" charset="0"/>
              </a:rPr>
              <a:t>2012-03-28  Candy bar      5        7.50      1.43      8.93 ...</a:t>
            </a:r>
          </a:p>
        </p:txBody>
      </p:sp>
      <p:sp>
        <p:nvSpPr>
          <p:cNvPr id="11" name="Rechthoek 10"/>
          <p:cNvSpPr/>
          <p:nvPr/>
        </p:nvSpPr>
        <p:spPr bwMode="auto">
          <a:xfrm>
            <a:off x="2136591" y="2927748"/>
            <a:ext cx="8047440" cy="906480"/>
          </a:xfrm>
          <a:prstGeom prst="rect">
            <a:avLst/>
          </a:prstGeom>
          <a:solidFill>
            <a:schemeClr val="accent1">
              <a:alpha val="25000"/>
            </a:schemeClr>
          </a:solidFill>
          <a:ln w="1587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sp>
        <p:nvSpPr>
          <p:cNvPr id="17" name="Rechthoek 16"/>
          <p:cNvSpPr/>
          <p:nvPr/>
        </p:nvSpPr>
        <p:spPr bwMode="auto">
          <a:xfrm>
            <a:off x="2136591" y="3911047"/>
            <a:ext cx="8047440" cy="906480"/>
          </a:xfrm>
          <a:prstGeom prst="rect">
            <a:avLst/>
          </a:prstGeom>
          <a:solidFill>
            <a:schemeClr val="accent1">
              <a:alpha val="25000"/>
            </a:schemeClr>
          </a:solidFill>
          <a:ln w="1587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a:latin typeface="Times New Roman" pitchFamily="18" charset="0"/>
            </a:endParaRPr>
          </a:p>
        </p:txBody>
      </p:sp>
      <p:sp>
        <p:nvSpPr>
          <p:cNvPr id="18" name="Rechthoek 17"/>
          <p:cNvSpPr/>
          <p:nvPr/>
        </p:nvSpPr>
        <p:spPr bwMode="auto">
          <a:xfrm>
            <a:off x="2136591" y="4878983"/>
            <a:ext cx="8047440" cy="906480"/>
          </a:xfrm>
          <a:prstGeom prst="rect">
            <a:avLst/>
          </a:prstGeom>
          <a:solidFill>
            <a:schemeClr val="accent1">
              <a:alpha val="25000"/>
            </a:schemeClr>
          </a:solidFill>
          <a:ln w="1587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a:latin typeface="Times New Roman" pitchFamily="18" charset="0"/>
            </a:endParaRPr>
          </a:p>
        </p:txBody>
      </p:sp>
    </p:spTree>
    <p:extLst>
      <p:ext uri="{BB962C8B-B14F-4D97-AF65-F5344CB8AC3E}">
        <p14:creationId xmlns:p14="http://schemas.microsoft.com/office/powerpoint/2010/main" val="11484426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7" grpId="0" animBg="1"/>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pl-PL" dirty="0"/>
              <a:t>Anatomia indeksów</a:t>
            </a:r>
            <a:endParaRPr lang="nl-NL" dirty="0"/>
          </a:p>
        </p:txBody>
      </p:sp>
      <p:sp>
        <p:nvSpPr>
          <p:cNvPr id="3" name="Tijdelijke aanduiding voor inhoud 2"/>
          <p:cNvSpPr>
            <a:spLocks noGrp="1"/>
          </p:cNvSpPr>
          <p:nvPr>
            <p:ph idx="4294967295"/>
          </p:nvPr>
        </p:nvSpPr>
        <p:spPr>
          <a:xfrm>
            <a:off x="1982273" y="991236"/>
            <a:ext cx="8227457" cy="5180251"/>
          </a:xfrm>
          <a:prstGeom prst="rect">
            <a:avLst/>
          </a:prstGeom>
        </p:spPr>
        <p:txBody>
          <a:bodyPr/>
          <a:lstStyle/>
          <a:p>
            <a:endParaRPr lang="pl-PL" dirty="0" smtClean="0"/>
          </a:p>
          <a:p>
            <a:r>
              <a:rPr lang="pl-PL" dirty="0" smtClean="0"/>
              <a:t>N</a:t>
            </a:r>
            <a:r>
              <a:rPr lang="en-US" dirty="0" err="1" smtClean="0"/>
              <a:t>onclustered</a:t>
            </a:r>
            <a:r>
              <a:rPr lang="en-US" dirty="0" smtClean="0"/>
              <a:t> index</a:t>
            </a:r>
            <a:endParaRPr lang="nl-NL" dirty="0"/>
          </a:p>
        </p:txBody>
      </p:sp>
      <p:sp>
        <p:nvSpPr>
          <p:cNvPr id="12" name="Tekstvak 11"/>
          <p:cNvSpPr txBox="1"/>
          <p:nvPr/>
        </p:nvSpPr>
        <p:spPr>
          <a:xfrm>
            <a:off x="2136591" y="2607512"/>
            <a:ext cx="8047440" cy="3292351"/>
          </a:xfrm>
          <a:prstGeom prst="rect">
            <a:avLst/>
          </a:prstGeom>
          <a:noFill/>
        </p:spPr>
        <p:txBody>
          <a:bodyPr wrap="square" rtlCol="0">
            <a:spAutoFit/>
          </a:bodyPr>
          <a:lstStyle/>
          <a:p>
            <a:r>
              <a:rPr lang="en-US" sz="1600" b="1" i="1" dirty="0" err="1">
                <a:latin typeface="Courier New" pitchFamily="49" charset="0"/>
                <a:cs typeface="Courier New" pitchFamily="49" charset="0"/>
              </a:rPr>
              <a:t>Saledate</a:t>
            </a:r>
            <a:r>
              <a:rPr lang="en-US" sz="1600" b="1" i="1" dirty="0">
                <a:latin typeface="Courier New" pitchFamily="49" charset="0"/>
                <a:cs typeface="Courier New" pitchFamily="49" charset="0"/>
              </a:rPr>
              <a:t>    Product      </a:t>
            </a:r>
            <a:r>
              <a:rPr lang="en-US" sz="1600" b="1" i="1" dirty="0" err="1">
                <a:latin typeface="Courier New" pitchFamily="49" charset="0"/>
                <a:cs typeface="Courier New" pitchFamily="49" charset="0"/>
              </a:rPr>
              <a:t>Amt</a:t>
            </a:r>
            <a:r>
              <a:rPr lang="en-US" sz="1600" b="1" i="1" dirty="0">
                <a:latin typeface="Courier New" pitchFamily="49" charset="0"/>
                <a:cs typeface="Courier New" pitchFamily="49" charset="0"/>
              </a:rPr>
              <a:t>  </a:t>
            </a:r>
            <a:r>
              <a:rPr lang="en-US" sz="1600" b="1" i="1" dirty="0" err="1">
                <a:latin typeface="Courier New" pitchFamily="49" charset="0"/>
                <a:cs typeface="Courier New" pitchFamily="49" charset="0"/>
              </a:rPr>
              <a:t>GrossPrice</a:t>
            </a:r>
            <a:r>
              <a:rPr lang="en-US" sz="1600" b="1" i="1" dirty="0">
                <a:latin typeface="Courier New" pitchFamily="49" charset="0"/>
                <a:cs typeface="Courier New" pitchFamily="49" charset="0"/>
              </a:rPr>
              <a:t>  </a:t>
            </a:r>
            <a:r>
              <a:rPr lang="en-US" sz="1600" b="1" i="1" dirty="0" err="1">
                <a:latin typeface="Courier New" pitchFamily="49" charset="0"/>
                <a:cs typeface="Courier New" pitchFamily="49" charset="0"/>
              </a:rPr>
              <a:t>SalesTax</a:t>
            </a:r>
            <a:r>
              <a:rPr lang="en-US" sz="1600" b="1" i="1" dirty="0">
                <a:latin typeface="Courier New" pitchFamily="49" charset="0"/>
                <a:cs typeface="Courier New" pitchFamily="49" charset="0"/>
              </a:rPr>
              <a:t>  </a:t>
            </a:r>
            <a:r>
              <a:rPr lang="en-US" sz="1600" b="1" i="1" dirty="0" err="1">
                <a:latin typeface="Courier New" pitchFamily="49" charset="0"/>
                <a:cs typeface="Courier New" pitchFamily="49" charset="0"/>
              </a:rPr>
              <a:t>NetPrice</a:t>
            </a:r>
            <a:r>
              <a:rPr lang="en-US" sz="1600" b="1" i="1" dirty="0">
                <a:latin typeface="Courier New" pitchFamily="49" charset="0"/>
                <a:cs typeface="Courier New" pitchFamily="49" charset="0"/>
              </a:rPr>
              <a:t> ...</a:t>
            </a:r>
          </a:p>
          <a:p>
            <a:r>
              <a:rPr lang="en-US" sz="1600" b="1" dirty="0">
                <a:latin typeface="Courier New" pitchFamily="49" charset="0"/>
                <a:cs typeface="Courier New" pitchFamily="49" charset="0"/>
              </a:rPr>
              <a:t>2012-03-08  Candy bar     50       75.00     14.25     89.25 ...</a:t>
            </a:r>
          </a:p>
          <a:p>
            <a:r>
              <a:rPr lang="en-US" sz="1600" b="1" dirty="0">
                <a:latin typeface="Courier New" pitchFamily="49" charset="0"/>
                <a:cs typeface="Courier New" pitchFamily="49" charset="0"/>
              </a:rPr>
              <a:t>2012-03-10  Smart phone    1      349.50     66.41    419.91 ...</a:t>
            </a:r>
          </a:p>
          <a:p>
            <a:r>
              <a:rPr lang="en-US" sz="1600" b="1" dirty="0">
                <a:latin typeface="Courier New" pitchFamily="49" charset="0"/>
                <a:cs typeface="Courier New" pitchFamily="49" charset="0"/>
              </a:rPr>
              <a:t>2012-03-11  Apple (bag)    7       31.57      1.89     33.46 ...</a:t>
            </a:r>
          </a:p>
          <a:p>
            <a:r>
              <a:rPr lang="en-US" sz="1600" b="1" dirty="0">
                <a:latin typeface="Courier New" pitchFamily="49" charset="0"/>
                <a:cs typeface="Courier New" pitchFamily="49" charset="0"/>
              </a:rPr>
              <a:t>2012-03-12  Smart phone    1      349.50     66.41    419.91 ...</a:t>
            </a:r>
          </a:p>
          <a:p>
            <a:r>
              <a:rPr lang="en-US" sz="1600" b="1" dirty="0">
                <a:latin typeface="Courier New" pitchFamily="49" charset="0"/>
                <a:cs typeface="Courier New" pitchFamily="49" charset="0"/>
              </a:rPr>
              <a:t>2012-03-19  Chair          1      599.50    113.91    713.41 ...</a:t>
            </a:r>
          </a:p>
          <a:p>
            <a:r>
              <a:rPr lang="en-US" sz="1600" b="1" dirty="0">
                <a:latin typeface="Courier New" pitchFamily="49" charset="0"/>
                <a:cs typeface="Courier New" pitchFamily="49" charset="0"/>
              </a:rPr>
              <a:t>2012-03-20  Chair          3    1,798.50    341.72  2,140.22 ...</a:t>
            </a:r>
          </a:p>
          <a:p>
            <a:r>
              <a:rPr lang="en-US" sz="1600" b="1" dirty="0">
                <a:latin typeface="Courier New" pitchFamily="49" charset="0"/>
                <a:cs typeface="Courier New" pitchFamily="49" charset="0"/>
              </a:rPr>
              <a:t>2012-03-20  Laptop         2    2,860.00    543.40  3,403.40 ...</a:t>
            </a:r>
          </a:p>
          <a:p>
            <a:r>
              <a:rPr lang="en-US" sz="1600" b="1" dirty="0">
                <a:latin typeface="Courier New" pitchFamily="49" charset="0"/>
                <a:cs typeface="Courier New" pitchFamily="49" charset="0"/>
              </a:rPr>
              <a:t>2012-03-20  Toy car        3       29.97      5.69     35.66 ...</a:t>
            </a:r>
          </a:p>
          <a:p>
            <a:r>
              <a:rPr lang="en-US" sz="1600" b="1" dirty="0">
                <a:latin typeface="Courier New" pitchFamily="49" charset="0"/>
                <a:cs typeface="Courier New" pitchFamily="49" charset="0"/>
              </a:rPr>
              <a:t>2012-03-21  Apple (bag)   14       63.14      3.79     66.93 ...</a:t>
            </a:r>
          </a:p>
          <a:p>
            <a:r>
              <a:rPr lang="en-US" sz="1600" b="1" dirty="0">
                <a:latin typeface="Courier New" pitchFamily="49" charset="0"/>
                <a:cs typeface="Courier New" pitchFamily="49" charset="0"/>
              </a:rPr>
              <a:t>2012-03-24  Pocket knife   1       12.95      2.46     15.41 ...</a:t>
            </a:r>
          </a:p>
          <a:p>
            <a:r>
              <a:rPr lang="en-US" sz="1600" b="1" dirty="0">
                <a:latin typeface="Courier New" pitchFamily="49" charset="0"/>
                <a:cs typeface="Courier New" pitchFamily="49" charset="0"/>
              </a:rPr>
              <a:t>2012-03-27  Apple (bag)    2        9.02      0.54      9.56 ...</a:t>
            </a:r>
          </a:p>
          <a:p>
            <a:r>
              <a:rPr lang="en-US" sz="1600" b="1" dirty="0">
                <a:latin typeface="Courier New" pitchFamily="49" charset="0"/>
                <a:cs typeface="Courier New" pitchFamily="49" charset="0"/>
              </a:rPr>
              <a:t>2012-03-28  Candy bar      5        7.50      1.43      8.93 ...</a:t>
            </a:r>
          </a:p>
        </p:txBody>
      </p:sp>
      <p:sp>
        <p:nvSpPr>
          <p:cNvPr id="10" name="Tekstvak 9"/>
          <p:cNvSpPr txBox="1"/>
          <p:nvPr/>
        </p:nvSpPr>
        <p:spPr>
          <a:xfrm>
            <a:off x="2137031" y="2607512"/>
            <a:ext cx="4023720" cy="3292351"/>
          </a:xfrm>
          <a:prstGeom prst="rect">
            <a:avLst/>
          </a:prstGeom>
          <a:noFill/>
        </p:spPr>
        <p:txBody>
          <a:bodyPr wrap="square" rtlCol="0">
            <a:spAutoFit/>
          </a:bodyPr>
          <a:lstStyle/>
          <a:p>
            <a:r>
              <a:rPr lang="en-US" sz="1600" b="1" i="1" dirty="0" err="1">
                <a:latin typeface="Courier New" pitchFamily="49" charset="0"/>
                <a:cs typeface="Courier New" pitchFamily="49" charset="0"/>
              </a:rPr>
              <a:t>Saledate</a:t>
            </a:r>
            <a:r>
              <a:rPr lang="en-US" sz="1600" b="1" i="1" dirty="0">
                <a:latin typeface="Courier New" pitchFamily="49" charset="0"/>
                <a:cs typeface="Courier New" pitchFamily="49" charset="0"/>
              </a:rPr>
              <a:t>    </a:t>
            </a:r>
            <a:r>
              <a:rPr lang="en-US" sz="1600" b="1" i="1" dirty="0" err="1">
                <a:latin typeface="Courier New" pitchFamily="49" charset="0"/>
                <a:cs typeface="Courier New" pitchFamily="49" charset="0"/>
              </a:rPr>
              <a:t>Amt</a:t>
            </a:r>
            <a:r>
              <a:rPr lang="en-US" sz="1600" b="1" i="1" dirty="0">
                <a:latin typeface="Courier New" pitchFamily="49" charset="0"/>
                <a:cs typeface="Courier New" pitchFamily="49" charset="0"/>
              </a:rPr>
              <a:t>   </a:t>
            </a:r>
            <a:r>
              <a:rPr lang="en-US" sz="1600" b="1" i="1" dirty="0" err="1">
                <a:latin typeface="Courier New" pitchFamily="49" charset="0"/>
                <a:cs typeface="Courier New" pitchFamily="49" charset="0"/>
              </a:rPr>
              <a:t>NetPrice</a:t>
            </a:r>
            <a:endParaRPr lang="en-US" sz="1600" b="1" i="1" dirty="0">
              <a:latin typeface="Courier New" pitchFamily="49" charset="0"/>
              <a:cs typeface="Courier New" pitchFamily="49" charset="0"/>
            </a:endParaRPr>
          </a:p>
          <a:p>
            <a:r>
              <a:rPr lang="en-US" sz="1600" b="1" dirty="0">
                <a:latin typeface="Courier New" pitchFamily="49" charset="0"/>
                <a:cs typeface="Courier New" pitchFamily="49" charset="0"/>
              </a:rPr>
              <a:t>2012-03-08   50      89.25</a:t>
            </a:r>
          </a:p>
          <a:p>
            <a:r>
              <a:rPr lang="en-US" sz="1600" b="1" dirty="0">
                <a:latin typeface="Courier New" pitchFamily="49" charset="0"/>
                <a:cs typeface="Courier New" pitchFamily="49" charset="0"/>
              </a:rPr>
              <a:t>2012-03-10    1     419.91</a:t>
            </a:r>
          </a:p>
          <a:p>
            <a:r>
              <a:rPr lang="en-US" sz="1600" b="1" dirty="0">
                <a:latin typeface="Courier New" pitchFamily="49" charset="0"/>
                <a:cs typeface="Courier New" pitchFamily="49" charset="0"/>
              </a:rPr>
              <a:t>2012-03-11    7      33.46</a:t>
            </a:r>
          </a:p>
          <a:p>
            <a:r>
              <a:rPr lang="en-US" sz="1600" b="1" dirty="0">
                <a:latin typeface="Courier New" pitchFamily="49" charset="0"/>
                <a:cs typeface="Courier New" pitchFamily="49" charset="0"/>
              </a:rPr>
              <a:t>2012-03-12    1     419.91</a:t>
            </a:r>
          </a:p>
          <a:p>
            <a:r>
              <a:rPr lang="en-US" sz="1600" b="1" dirty="0">
                <a:latin typeface="Courier New" pitchFamily="49" charset="0"/>
                <a:cs typeface="Courier New" pitchFamily="49" charset="0"/>
              </a:rPr>
              <a:t>2012-03-19    1     713.41</a:t>
            </a:r>
          </a:p>
          <a:p>
            <a:r>
              <a:rPr lang="en-US" sz="1600" b="1" dirty="0">
                <a:latin typeface="Courier New" pitchFamily="49" charset="0"/>
                <a:cs typeface="Courier New" pitchFamily="49" charset="0"/>
              </a:rPr>
              <a:t>2012-03-20    3   2,140.22</a:t>
            </a:r>
          </a:p>
          <a:p>
            <a:r>
              <a:rPr lang="en-US" sz="1600" b="1" dirty="0">
                <a:latin typeface="Courier New" pitchFamily="49" charset="0"/>
                <a:cs typeface="Courier New" pitchFamily="49" charset="0"/>
              </a:rPr>
              <a:t>2012-03-20    2   3,403.40</a:t>
            </a:r>
          </a:p>
          <a:p>
            <a:r>
              <a:rPr lang="en-US" sz="1600" b="1" dirty="0">
                <a:latin typeface="Courier New" pitchFamily="49" charset="0"/>
                <a:cs typeface="Courier New" pitchFamily="49" charset="0"/>
              </a:rPr>
              <a:t>2012-03-20    3      35.66</a:t>
            </a:r>
          </a:p>
          <a:p>
            <a:r>
              <a:rPr lang="en-US" sz="1600" b="1" dirty="0">
                <a:latin typeface="Courier New" pitchFamily="49" charset="0"/>
                <a:cs typeface="Courier New" pitchFamily="49" charset="0"/>
              </a:rPr>
              <a:t>2012-03-21   14      66.93</a:t>
            </a:r>
          </a:p>
          <a:p>
            <a:r>
              <a:rPr lang="en-US" sz="1600" b="1" dirty="0">
                <a:latin typeface="Courier New" pitchFamily="49" charset="0"/>
                <a:cs typeface="Courier New" pitchFamily="49" charset="0"/>
              </a:rPr>
              <a:t>2012-03-24    1      15.41</a:t>
            </a:r>
          </a:p>
          <a:p>
            <a:r>
              <a:rPr lang="en-US" sz="1600" b="1" dirty="0">
                <a:latin typeface="Courier New" pitchFamily="49" charset="0"/>
                <a:cs typeface="Courier New" pitchFamily="49" charset="0"/>
              </a:rPr>
              <a:t>2012-03-27    2       9.56</a:t>
            </a:r>
          </a:p>
          <a:p>
            <a:r>
              <a:rPr lang="en-US" sz="1600" b="1" dirty="0">
                <a:latin typeface="Courier New" pitchFamily="49" charset="0"/>
                <a:cs typeface="Courier New" pitchFamily="49" charset="0"/>
              </a:rPr>
              <a:t>2012-03-28    5       8.93</a:t>
            </a:r>
          </a:p>
        </p:txBody>
      </p:sp>
      <p:sp>
        <p:nvSpPr>
          <p:cNvPr id="13" name="Rechthoek 12"/>
          <p:cNvSpPr/>
          <p:nvPr/>
        </p:nvSpPr>
        <p:spPr bwMode="auto">
          <a:xfrm>
            <a:off x="2136593" y="2927746"/>
            <a:ext cx="3311505" cy="2879250"/>
          </a:xfrm>
          <a:prstGeom prst="rect">
            <a:avLst/>
          </a:prstGeom>
          <a:solidFill>
            <a:schemeClr val="accent1">
              <a:alpha val="25000"/>
            </a:schemeClr>
          </a:solidFill>
          <a:ln w="1587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sp>
        <p:nvSpPr>
          <p:cNvPr id="16" name="Tekstvak 15"/>
          <p:cNvSpPr txBox="1"/>
          <p:nvPr/>
        </p:nvSpPr>
        <p:spPr>
          <a:xfrm>
            <a:off x="6160311" y="2607512"/>
            <a:ext cx="3679130" cy="3292351"/>
          </a:xfrm>
          <a:prstGeom prst="rect">
            <a:avLst/>
          </a:prstGeom>
          <a:noFill/>
        </p:spPr>
        <p:txBody>
          <a:bodyPr wrap="square" rtlCol="0">
            <a:spAutoFit/>
          </a:bodyPr>
          <a:lstStyle/>
          <a:p>
            <a:r>
              <a:rPr lang="en-US" sz="1600" b="1" i="1" dirty="0" err="1">
                <a:latin typeface="Courier New" pitchFamily="49" charset="0"/>
                <a:cs typeface="Courier New" pitchFamily="49" charset="0"/>
              </a:rPr>
              <a:t>Saledate</a:t>
            </a:r>
            <a:r>
              <a:rPr lang="en-US" sz="1600" b="1" i="1" dirty="0">
                <a:latin typeface="Courier New" pitchFamily="49" charset="0"/>
                <a:cs typeface="Courier New" pitchFamily="49" charset="0"/>
              </a:rPr>
              <a:t>    </a:t>
            </a:r>
            <a:r>
              <a:rPr lang="en-US" sz="1600" b="1" i="1" dirty="0" err="1">
                <a:latin typeface="Courier New" pitchFamily="49" charset="0"/>
                <a:cs typeface="Courier New" pitchFamily="49" charset="0"/>
              </a:rPr>
              <a:t>Amt</a:t>
            </a:r>
            <a:r>
              <a:rPr lang="en-US" sz="1600" b="1" i="1" dirty="0">
                <a:latin typeface="Courier New" pitchFamily="49" charset="0"/>
                <a:cs typeface="Courier New" pitchFamily="49" charset="0"/>
              </a:rPr>
              <a:t>   </a:t>
            </a:r>
            <a:r>
              <a:rPr lang="en-US" sz="1600" b="1" i="1" dirty="0" err="1">
                <a:latin typeface="Courier New" pitchFamily="49" charset="0"/>
                <a:cs typeface="Courier New" pitchFamily="49" charset="0"/>
              </a:rPr>
              <a:t>NetPrice</a:t>
            </a:r>
            <a:endParaRPr lang="en-US" sz="1600" b="1" i="1" dirty="0">
              <a:latin typeface="Courier New" pitchFamily="49" charset="0"/>
              <a:cs typeface="Courier New" pitchFamily="49" charset="0"/>
            </a:endParaRPr>
          </a:p>
          <a:p>
            <a:r>
              <a:rPr lang="en-US" sz="1600" b="1" dirty="0">
                <a:latin typeface="Courier New" pitchFamily="49" charset="0"/>
                <a:cs typeface="Courier New" pitchFamily="49" charset="0"/>
              </a:rPr>
              <a:t>2012-04-08   50      89.25</a:t>
            </a:r>
          </a:p>
          <a:p>
            <a:r>
              <a:rPr lang="en-US" sz="1600" b="1" dirty="0">
                <a:latin typeface="Courier New" pitchFamily="49" charset="0"/>
                <a:cs typeface="Courier New" pitchFamily="49" charset="0"/>
              </a:rPr>
              <a:t>2012-04-10    1     419.91</a:t>
            </a:r>
          </a:p>
          <a:p>
            <a:r>
              <a:rPr lang="en-US" sz="1600" b="1" dirty="0">
                <a:latin typeface="Courier New" pitchFamily="49" charset="0"/>
                <a:cs typeface="Courier New" pitchFamily="49" charset="0"/>
              </a:rPr>
              <a:t>2012-04-11    7      33.46</a:t>
            </a:r>
          </a:p>
          <a:p>
            <a:r>
              <a:rPr lang="en-US" sz="1600" b="1" dirty="0">
                <a:latin typeface="Courier New" pitchFamily="49" charset="0"/>
                <a:cs typeface="Courier New" pitchFamily="49" charset="0"/>
              </a:rPr>
              <a:t>2012-04-12    1     419.91</a:t>
            </a:r>
          </a:p>
          <a:p>
            <a:r>
              <a:rPr lang="en-US" sz="1600" b="1" dirty="0">
                <a:latin typeface="Courier New" pitchFamily="49" charset="0"/>
                <a:cs typeface="Courier New" pitchFamily="49" charset="0"/>
              </a:rPr>
              <a:t>2012-04-19    1     713.41</a:t>
            </a:r>
          </a:p>
          <a:p>
            <a:r>
              <a:rPr lang="en-US" sz="1600" b="1" dirty="0">
                <a:latin typeface="Courier New" pitchFamily="49" charset="0"/>
                <a:cs typeface="Courier New" pitchFamily="49" charset="0"/>
              </a:rPr>
              <a:t>2012-04-20    3   2,140.22</a:t>
            </a:r>
          </a:p>
          <a:p>
            <a:r>
              <a:rPr lang="en-US" sz="1600" b="1" dirty="0">
                <a:latin typeface="Courier New" pitchFamily="49" charset="0"/>
                <a:cs typeface="Courier New" pitchFamily="49" charset="0"/>
              </a:rPr>
              <a:t>2012-04-20    2   3,403.40</a:t>
            </a:r>
          </a:p>
          <a:p>
            <a:r>
              <a:rPr lang="en-US" sz="1600" b="1" dirty="0">
                <a:latin typeface="Courier New" pitchFamily="49" charset="0"/>
                <a:cs typeface="Courier New" pitchFamily="49" charset="0"/>
              </a:rPr>
              <a:t>2012-04-20    3      35.66</a:t>
            </a:r>
          </a:p>
          <a:p>
            <a:r>
              <a:rPr lang="en-US" sz="1600" b="1" dirty="0">
                <a:latin typeface="Courier New" pitchFamily="49" charset="0"/>
                <a:cs typeface="Courier New" pitchFamily="49" charset="0"/>
              </a:rPr>
              <a:t>2012-04-21   14      66.93</a:t>
            </a:r>
          </a:p>
          <a:p>
            <a:r>
              <a:rPr lang="en-US" sz="1600" b="1" dirty="0">
                <a:latin typeface="Courier New" pitchFamily="49" charset="0"/>
                <a:cs typeface="Courier New" pitchFamily="49" charset="0"/>
              </a:rPr>
              <a:t>2012-04-24    1      15.41</a:t>
            </a:r>
          </a:p>
          <a:p>
            <a:r>
              <a:rPr lang="en-US" sz="1600" b="1" dirty="0">
                <a:latin typeface="Courier New" pitchFamily="49" charset="0"/>
                <a:cs typeface="Courier New" pitchFamily="49" charset="0"/>
              </a:rPr>
              <a:t>2012-04-27    2       9.56</a:t>
            </a:r>
          </a:p>
          <a:p>
            <a:r>
              <a:rPr lang="en-US" sz="1600" b="1" dirty="0">
                <a:latin typeface="Courier New" pitchFamily="49" charset="0"/>
                <a:cs typeface="Courier New" pitchFamily="49" charset="0"/>
              </a:rPr>
              <a:t>2012-04-28    5       8.93</a:t>
            </a:r>
          </a:p>
        </p:txBody>
      </p:sp>
      <p:sp>
        <p:nvSpPr>
          <p:cNvPr id="19" name="Rechthoek 18"/>
          <p:cNvSpPr/>
          <p:nvPr/>
        </p:nvSpPr>
        <p:spPr bwMode="auto">
          <a:xfrm>
            <a:off x="6160313" y="2927746"/>
            <a:ext cx="3285055" cy="2879250"/>
          </a:xfrm>
          <a:prstGeom prst="rect">
            <a:avLst/>
          </a:prstGeom>
          <a:solidFill>
            <a:schemeClr val="accent1">
              <a:alpha val="25000"/>
            </a:schemeClr>
          </a:solidFill>
          <a:ln w="1587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spTree>
    <p:extLst>
      <p:ext uri="{BB962C8B-B14F-4D97-AF65-F5344CB8AC3E}">
        <p14:creationId xmlns:p14="http://schemas.microsoft.com/office/powerpoint/2010/main" val="7304126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p:bldP spid="13" grpId="0" animBg="1"/>
      <p:bldP spid="16" grpId="0"/>
      <p:bldP spid="1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l-PL" b="1" dirty="0" smtClean="0"/>
              <a:t>Jak to działa</a:t>
            </a:r>
            <a:endParaRPr lang="en-US" b="1" dirty="0"/>
          </a:p>
        </p:txBody>
      </p:sp>
      <p:sp>
        <p:nvSpPr>
          <p:cNvPr id="4" name="Slide Number Placeholder 3"/>
          <p:cNvSpPr>
            <a:spLocks noGrp="1"/>
          </p:cNvSpPr>
          <p:nvPr>
            <p:ph type="sldNum" sz="quarter" idx="4294967295"/>
          </p:nvPr>
        </p:nvSpPr>
        <p:spPr>
          <a:xfrm>
            <a:off x="10898398" y="3165"/>
            <a:ext cx="1015735" cy="365665"/>
          </a:xfrm>
          <a:prstGeom prst="rect">
            <a:avLst/>
          </a:prstGeom>
        </p:spPr>
        <p:txBody>
          <a:bodyPr/>
          <a:lstStyle/>
          <a:p>
            <a:fld id="{380B2A65-0A7D-4417-84AC-6CCE5129E38C}" type="slidenum">
              <a:rPr lang="en-US" smtClean="0"/>
              <a:t>44</a:t>
            </a:fld>
            <a:endParaRPr lang="en-US"/>
          </a:p>
        </p:txBody>
      </p:sp>
      <p:grpSp>
        <p:nvGrpSpPr>
          <p:cNvPr id="6" name="Group 5"/>
          <p:cNvGrpSpPr/>
          <p:nvPr/>
        </p:nvGrpSpPr>
        <p:grpSpPr>
          <a:xfrm>
            <a:off x="4293077" y="1257300"/>
            <a:ext cx="3656648" cy="4944114"/>
            <a:chOff x="8600270" y="414783"/>
            <a:chExt cx="3656648" cy="4944114"/>
          </a:xfrm>
        </p:grpSpPr>
        <p:sp>
          <p:nvSpPr>
            <p:cNvPr id="5" name="Rectangle 4"/>
            <p:cNvSpPr/>
            <p:nvPr/>
          </p:nvSpPr>
          <p:spPr>
            <a:xfrm>
              <a:off x="9565219" y="1499103"/>
              <a:ext cx="1726750" cy="812588"/>
            </a:xfrm>
            <a:prstGeom prst="rect">
              <a:avLst/>
            </a:prstGeom>
            <a:solidFill>
              <a:schemeClr val="accent3"/>
            </a:solidFill>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solidFill>
                    <a:schemeClr val="tx2"/>
                  </a:solidFill>
                </a:rPr>
                <a:t>Project</a:t>
              </a:r>
            </a:p>
          </p:txBody>
        </p:sp>
        <p:sp>
          <p:nvSpPr>
            <p:cNvPr id="7" name="Rectangle 6"/>
            <p:cNvSpPr/>
            <p:nvPr/>
          </p:nvSpPr>
          <p:spPr>
            <a:xfrm>
              <a:off x="9565219" y="3022706"/>
              <a:ext cx="1726750" cy="812588"/>
            </a:xfrm>
            <a:prstGeom prst="rect">
              <a:avLst/>
            </a:prstGeom>
            <a:solidFill>
              <a:schemeClr val="accent3"/>
            </a:solidFill>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solidFill>
                    <a:schemeClr val="tx2"/>
                  </a:solidFill>
                </a:rPr>
                <a:t>Filter</a:t>
              </a:r>
            </a:p>
          </p:txBody>
        </p:sp>
        <p:sp>
          <p:nvSpPr>
            <p:cNvPr id="8" name="Rectangle 7"/>
            <p:cNvSpPr/>
            <p:nvPr/>
          </p:nvSpPr>
          <p:spPr>
            <a:xfrm>
              <a:off x="9565219" y="4546309"/>
              <a:ext cx="1726750" cy="812588"/>
            </a:xfrm>
            <a:prstGeom prst="rect">
              <a:avLst/>
            </a:prstGeom>
            <a:solidFill>
              <a:schemeClr val="accent3"/>
            </a:solidFill>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solidFill>
                    <a:schemeClr val="tx2"/>
                  </a:solidFill>
                </a:rPr>
                <a:t>Table Scan</a:t>
              </a:r>
            </a:p>
          </p:txBody>
        </p:sp>
        <p:cxnSp>
          <p:nvCxnSpPr>
            <p:cNvPr id="9" name="Straight Arrow Connector 8"/>
            <p:cNvCxnSpPr/>
            <p:nvPr/>
          </p:nvCxnSpPr>
          <p:spPr>
            <a:xfrm>
              <a:off x="9954207" y="889662"/>
              <a:ext cx="0" cy="6094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954207" y="2311691"/>
              <a:ext cx="0" cy="7110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954207" y="3835294"/>
              <a:ext cx="0" cy="7110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0969942" y="3835294"/>
              <a:ext cx="0" cy="711015"/>
            </a:xfrm>
            <a:prstGeom prst="straightConnector1">
              <a:avLst/>
            </a:prstGeom>
            <a:ln>
              <a:prstDash val="sysDot"/>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0988752" y="2299465"/>
              <a:ext cx="0" cy="711015"/>
            </a:xfrm>
            <a:prstGeom prst="straightConnector1">
              <a:avLst/>
            </a:prstGeom>
            <a:ln>
              <a:prstDash val="sysDot"/>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10947371" y="889662"/>
              <a:ext cx="0" cy="609441"/>
            </a:xfrm>
            <a:prstGeom prst="straightConnector1">
              <a:avLst/>
            </a:prstGeom>
            <a:ln>
              <a:prstDash val="sysDot"/>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600270" y="414783"/>
              <a:ext cx="3656648" cy="461545"/>
            </a:xfrm>
            <a:prstGeom prst="rect">
              <a:avLst/>
            </a:prstGeom>
            <a:noFill/>
          </p:spPr>
          <p:txBody>
            <a:bodyPr wrap="square" rtlCol="0">
              <a:spAutoFit/>
            </a:bodyPr>
            <a:lstStyle/>
            <a:p>
              <a:r>
                <a:rPr lang="en-US" sz="2399" dirty="0" err="1"/>
                <a:t>GetRow</a:t>
              </a:r>
              <a:r>
                <a:rPr lang="en-US" sz="2399" dirty="0"/>
                <a:t>()…(row returned)</a:t>
              </a:r>
            </a:p>
          </p:txBody>
        </p:sp>
      </p:grpSp>
    </p:spTree>
    <p:extLst>
      <p:ext uri="{BB962C8B-B14F-4D97-AF65-F5344CB8AC3E}">
        <p14:creationId xmlns:p14="http://schemas.microsoft.com/office/powerpoint/2010/main" val="3163622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kstvak 29"/>
          <p:cNvSpPr txBox="1"/>
          <p:nvPr/>
        </p:nvSpPr>
        <p:spPr>
          <a:xfrm>
            <a:off x="2136591" y="2607512"/>
            <a:ext cx="8047440" cy="3292351"/>
          </a:xfrm>
          <a:prstGeom prst="rect">
            <a:avLst/>
          </a:prstGeom>
          <a:noFill/>
        </p:spPr>
        <p:txBody>
          <a:bodyPr wrap="square" rtlCol="0">
            <a:spAutoFit/>
          </a:bodyPr>
          <a:lstStyle/>
          <a:p>
            <a:r>
              <a:rPr lang="en-US" sz="1600" b="1" i="1" dirty="0" err="1">
                <a:latin typeface="Courier New" pitchFamily="49" charset="0"/>
                <a:cs typeface="Courier New" pitchFamily="49" charset="0"/>
              </a:rPr>
              <a:t>Saledate</a:t>
            </a:r>
            <a:r>
              <a:rPr lang="en-US" sz="1600" b="1" i="1" dirty="0">
                <a:latin typeface="Courier New" pitchFamily="49" charset="0"/>
                <a:cs typeface="Courier New" pitchFamily="49" charset="0"/>
              </a:rPr>
              <a:t>    Product      </a:t>
            </a:r>
            <a:r>
              <a:rPr lang="en-US" sz="1600" b="1" i="1" dirty="0" err="1">
                <a:latin typeface="Courier New" pitchFamily="49" charset="0"/>
                <a:cs typeface="Courier New" pitchFamily="49" charset="0"/>
              </a:rPr>
              <a:t>Amt</a:t>
            </a:r>
            <a:r>
              <a:rPr lang="en-US" sz="1600" b="1" i="1" dirty="0">
                <a:latin typeface="Courier New" pitchFamily="49" charset="0"/>
                <a:cs typeface="Courier New" pitchFamily="49" charset="0"/>
              </a:rPr>
              <a:t>  </a:t>
            </a:r>
            <a:r>
              <a:rPr lang="en-US" sz="1600" b="1" i="1" dirty="0" err="1">
                <a:latin typeface="Courier New" pitchFamily="49" charset="0"/>
                <a:cs typeface="Courier New" pitchFamily="49" charset="0"/>
              </a:rPr>
              <a:t>GrossPrice</a:t>
            </a:r>
            <a:r>
              <a:rPr lang="en-US" sz="1600" b="1" i="1" dirty="0">
                <a:latin typeface="Courier New" pitchFamily="49" charset="0"/>
                <a:cs typeface="Courier New" pitchFamily="49" charset="0"/>
              </a:rPr>
              <a:t>  </a:t>
            </a:r>
            <a:r>
              <a:rPr lang="en-US" sz="1600" b="1" i="1" dirty="0" err="1">
                <a:latin typeface="Courier New" pitchFamily="49" charset="0"/>
                <a:cs typeface="Courier New" pitchFamily="49" charset="0"/>
              </a:rPr>
              <a:t>SalesTax</a:t>
            </a:r>
            <a:r>
              <a:rPr lang="en-US" sz="1600" b="1" i="1" dirty="0">
                <a:latin typeface="Courier New" pitchFamily="49" charset="0"/>
                <a:cs typeface="Courier New" pitchFamily="49" charset="0"/>
              </a:rPr>
              <a:t>  </a:t>
            </a:r>
            <a:r>
              <a:rPr lang="en-US" sz="1600" b="1" i="1" dirty="0" err="1">
                <a:latin typeface="Courier New" pitchFamily="49" charset="0"/>
                <a:cs typeface="Courier New" pitchFamily="49" charset="0"/>
              </a:rPr>
              <a:t>NetPrice</a:t>
            </a:r>
            <a:r>
              <a:rPr lang="en-US" sz="1600" b="1" i="1" dirty="0">
                <a:latin typeface="Courier New" pitchFamily="49" charset="0"/>
                <a:cs typeface="Courier New" pitchFamily="49" charset="0"/>
              </a:rPr>
              <a:t> ...</a:t>
            </a:r>
          </a:p>
          <a:p>
            <a:r>
              <a:rPr lang="en-US" sz="1600" b="1" dirty="0">
                <a:latin typeface="Courier New" pitchFamily="49" charset="0"/>
                <a:cs typeface="Courier New" pitchFamily="49" charset="0"/>
              </a:rPr>
              <a:t>2012-03-08  Candy bar     50       75.00     14.25     89.25 ...</a:t>
            </a:r>
          </a:p>
          <a:p>
            <a:r>
              <a:rPr lang="en-US" sz="1600" b="1" dirty="0">
                <a:latin typeface="Courier New" pitchFamily="49" charset="0"/>
                <a:cs typeface="Courier New" pitchFamily="49" charset="0"/>
              </a:rPr>
              <a:t>2012-03-10  Smart phone    1      349.50     66.41    419.91 ...</a:t>
            </a:r>
          </a:p>
          <a:p>
            <a:r>
              <a:rPr lang="en-US" sz="1600" b="1" dirty="0">
                <a:latin typeface="Courier New" pitchFamily="49" charset="0"/>
                <a:cs typeface="Courier New" pitchFamily="49" charset="0"/>
              </a:rPr>
              <a:t>2012-03-11  Apple (bag)    7       31.57      1.89     33.46 ...</a:t>
            </a:r>
          </a:p>
          <a:p>
            <a:r>
              <a:rPr lang="en-US" sz="1600" b="1" dirty="0">
                <a:latin typeface="Courier New" pitchFamily="49" charset="0"/>
                <a:cs typeface="Courier New" pitchFamily="49" charset="0"/>
              </a:rPr>
              <a:t>2012-03-12  Smart phone    1      349.50     66.41    419.91 ...</a:t>
            </a:r>
          </a:p>
          <a:p>
            <a:r>
              <a:rPr lang="en-US" sz="1600" b="1" dirty="0">
                <a:latin typeface="Courier New" pitchFamily="49" charset="0"/>
                <a:cs typeface="Courier New" pitchFamily="49" charset="0"/>
              </a:rPr>
              <a:t>2012-03-19  Chair          1      599.50    113.91    713.41 ...</a:t>
            </a:r>
          </a:p>
          <a:p>
            <a:r>
              <a:rPr lang="en-US" sz="1600" b="1" dirty="0">
                <a:latin typeface="Courier New" pitchFamily="49" charset="0"/>
                <a:cs typeface="Courier New" pitchFamily="49" charset="0"/>
              </a:rPr>
              <a:t>2012-03-20  Chair          3    1,798.50    341.72  2,140.22 ...</a:t>
            </a:r>
          </a:p>
          <a:p>
            <a:r>
              <a:rPr lang="en-US" sz="1600" b="1" dirty="0">
                <a:latin typeface="Courier New" pitchFamily="49" charset="0"/>
                <a:cs typeface="Courier New" pitchFamily="49" charset="0"/>
              </a:rPr>
              <a:t>2012-03-20  Laptop         2    2,860.00    543.40  3,403.40 ...</a:t>
            </a:r>
          </a:p>
          <a:p>
            <a:r>
              <a:rPr lang="en-US" sz="1600" b="1" dirty="0">
                <a:latin typeface="Courier New" pitchFamily="49" charset="0"/>
                <a:cs typeface="Courier New" pitchFamily="49" charset="0"/>
              </a:rPr>
              <a:t>2012-03-20  Toy car        3       29.97      5.69     35.66 ...</a:t>
            </a:r>
          </a:p>
          <a:p>
            <a:r>
              <a:rPr lang="en-US" sz="1600" b="1" dirty="0">
                <a:latin typeface="Courier New" pitchFamily="49" charset="0"/>
                <a:cs typeface="Courier New" pitchFamily="49" charset="0"/>
              </a:rPr>
              <a:t>2012-03-21  Apple (bag)   14       63.14      3.79     66.93 ...</a:t>
            </a:r>
          </a:p>
          <a:p>
            <a:r>
              <a:rPr lang="en-US" sz="1600" b="1" dirty="0">
                <a:latin typeface="Courier New" pitchFamily="49" charset="0"/>
                <a:cs typeface="Courier New" pitchFamily="49" charset="0"/>
              </a:rPr>
              <a:t>2012-03-24  Pocket knife   1       12.95      2.46     15.41 ...</a:t>
            </a:r>
          </a:p>
          <a:p>
            <a:r>
              <a:rPr lang="en-US" sz="1600" b="1" dirty="0">
                <a:latin typeface="Courier New" pitchFamily="49" charset="0"/>
                <a:cs typeface="Courier New" pitchFamily="49" charset="0"/>
              </a:rPr>
              <a:t>2012-03-27  Apple (bag)    2        9.02      0.54      9.56 ...</a:t>
            </a:r>
          </a:p>
          <a:p>
            <a:r>
              <a:rPr lang="en-US" sz="1600" b="1" dirty="0">
                <a:latin typeface="Courier New" pitchFamily="49" charset="0"/>
                <a:cs typeface="Courier New" pitchFamily="49" charset="0"/>
              </a:rPr>
              <a:t>2012-03-28  Candy bar      5        7.50      1.43      8.93 ...</a:t>
            </a:r>
          </a:p>
        </p:txBody>
      </p:sp>
      <p:sp>
        <p:nvSpPr>
          <p:cNvPr id="2" name="Titel 1"/>
          <p:cNvSpPr>
            <a:spLocks noGrp="1"/>
          </p:cNvSpPr>
          <p:nvPr>
            <p:ph type="title"/>
          </p:nvPr>
        </p:nvSpPr>
        <p:spPr/>
        <p:txBody>
          <a:bodyPr/>
          <a:lstStyle/>
          <a:p>
            <a:r>
              <a:rPr lang="pl-PL" dirty="0"/>
              <a:t>Anatomia indeksów</a:t>
            </a:r>
            <a:endParaRPr lang="nl-NL" dirty="0"/>
          </a:p>
        </p:txBody>
      </p:sp>
      <p:sp>
        <p:nvSpPr>
          <p:cNvPr id="3" name="Tijdelijke aanduiding voor inhoud 2"/>
          <p:cNvSpPr>
            <a:spLocks noGrp="1"/>
          </p:cNvSpPr>
          <p:nvPr>
            <p:ph idx="4294967295"/>
          </p:nvPr>
        </p:nvSpPr>
        <p:spPr>
          <a:xfrm>
            <a:off x="1982273" y="991236"/>
            <a:ext cx="8227457" cy="5180251"/>
          </a:xfrm>
          <a:prstGeom prst="rect">
            <a:avLst/>
          </a:prstGeom>
        </p:spPr>
        <p:txBody>
          <a:bodyPr/>
          <a:lstStyle/>
          <a:p>
            <a:r>
              <a:rPr lang="en-US" dirty="0" err="1" smtClean="0"/>
              <a:t>Nonclustered</a:t>
            </a:r>
            <a:r>
              <a:rPr lang="en-US" dirty="0" smtClean="0"/>
              <a:t> </a:t>
            </a:r>
            <a:r>
              <a:rPr lang="en-US" dirty="0" err="1" smtClean="0"/>
              <a:t>columnstore</a:t>
            </a:r>
            <a:r>
              <a:rPr lang="en-US" dirty="0" smtClean="0"/>
              <a:t> index</a:t>
            </a:r>
            <a:endParaRPr lang="nl-NL" dirty="0"/>
          </a:p>
        </p:txBody>
      </p:sp>
      <p:sp>
        <p:nvSpPr>
          <p:cNvPr id="10" name="Tekstvak 9"/>
          <p:cNvSpPr txBox="1"/>
          <p:nvPr/>
        </p:nvSpPr>
        <p:spPr>
          <a:xfrm>
            <a:off x="2136591" y="2607512"/>
            <a:ext cx="1511774" cy="3292351"/>
          </a:xfrm>
          <a:prstGeom prst="rect">
            <a:avLst/>
          </a:prstGeom>
          <a:noFill/>
        </p:spPr>
        <p:txBody>
          <a:bodyPr wrap="square" rtlCol="0">
            <a:spAutoFit/>
          </a:bodyPr>
          <a:lstStyle/>
          <a:p>
            <a:r>
              <a:rPr lang="en-US" sz="1600" b="1" i="1" dirty="0" err="1">
                <a:latin typeface="Courier New" pitchFamily="49" charset="0"/>
                <a:cs typeface="Courier New" pitchFamily="49" charset="0"/>
              </a:rPr>
              <a:t>Saledate</a:t>
            </a:r>
            <a:endParaRPr lang="en-US" sz="1600" b="1" i="1" dirty="0">
              <a:latin typeface="Courier New" pitchFamily="49" charset="0"/>
              <a:cs typeface="Courier New" pitchFamily="49" charset="0"/>
            </a:endParaRPr>
          </a:p>
          <a:p>
            <a:r>
              <a:rPr lang="en-US" sz="1600" b="1" dirty="0">
                <a:latin typeface="Courier New" pitchFamily="49" charset="0"/>
                <a:cs typeface="Courier New" pitchFamily="49" charset="0"/>
              </a:rPr>
              <a:t>2012-03-08</a:t>
            </a:r>
          </a:p>
          <a:p>
            <a:r>
              <a:rPr lang="en-US" sz="1600" b="1" dirty="0">
                <a:latin typeface="Courier New" pitchFamily="49" charset="0"/>
                <a:cs typeface="Courier New" pitchFamily="49" charset="0"/>
              </a:rPr>
              <a:t>2012-03-10</a:t>
            </a:r>
          </a:p>
          <a:p>
            <a:r>
              <a:rPr lang="en-US" sz="1600" b="1" dirty="0">
                <a:latin typeface="Courier New" pitchFamily="49" charset="0"/>
                <a:cs typeface="Courier New" pitchFamily="49" charset="0"/>
              </a:rPr>
              <a:t>2012-03-11</a:t>
            </a:r>
          </a:p>
          <a:p>
            <a:r>
              <a:rPr lang="en-US" sz="1600" b="1" dirty="0">
                <a:latin typeface="Courier New" pitchFamily="49" charset="0"/>
                <a:cs typeface="Courier New" pitchFamily="49" charset="0"/>
              </a:rPr>
              <a:t>2012-03-12</a:t>
            </a:r>
          </a:p>
          <a:p>
            <a:r>
              <a:rPr lang="en-US" sz="1600" b="1" dirty="0">
                <a:latin typeface="Courier New" pitchFamily="49" charset="0"/>
                <a:cs typeface="Courier New" pitchFamily="49" charset="0"/>
              </a:rPr>
              <a:t>2012-03-19</a:t>
            </a:r>
          </a:p>
          <a:p>
            <a:r>
              <a:rPr lang="en-US" sz="1600" b="1" dirty="0">
                <a:latin typeface="Courier New" pitchFamily="49" charset="0"/>
                <a:cs typeface="Courier New" pitchFamily="49" charset="0"/>
              </a:rPr>
              <a:t>2012-03-20</a:t>
            </a:r>
          </a:p>
          <a:p>
            <a:r>
              <a:rPr lang="en-US" sz="1600" b="1" dirty="0">
                <a:latin typeface="Courier New" pitchFamily="49" charset="0"/>
                <a:cs typeface="Courier New" pitchFamily="49" charset="0"/>
              </a:rPr>
              <a:t>2012-03-20</a:t>
            </a:r>
          </a:p>
          <a:p>
            <a:r>
              <a:rPr lang="en-US" sz="1600" b="1" dirty="0">
                <a:latin typeface="Courier New" pitchFamily="49" charset="0"/>
                <a:cs typeface="Courier New" pitchFamily="49" charset="0"/>
              </a:rPr>
              <a:t>2012-03-20</a:t>
            </a:r>
          </a:p>
          <a:p>
            <a:r>
              <a:rPr lang="en-US" sz="1600" b="1" dirty="0">
                <a:latin typeface="Courier New" pitchFamily="49" charset="0"/>
                <a:cs typeface="Courier New" pitchFamily="49" charset="0"/>
              </a:rPr>
              <a:t>2012-03-21</a:t>
            </a:r>
          </a:p>
          <a:p>
            <a:r>
              <a:rPr lang="en-US" sz="1600" b="1" dirty="0">
                <a:latin typeface="Courier New" pitchFamily="49" charset="0"/>
                <a:cs typeface="Courier New" pitchFamily="49" charset="0"/>
              </a:rPr>
              <a:t>2012-03-24</a:t>
            </a:r>
          </a:p>
          <a:p>
            <a:r>
              <a:rPr lang="en-US" sz="1600" b="1" dirty="0">
                <a:latin typeface="Courier New" pitchFamily="49" charset="0"/>
                <a:cs typeface="Courier New" pitchFamily="49" charset="0"/>
              </a:rPr>
              <a:t>2012-03-27</a:t>
            </a:r>
          </a:p>
          <a:p>
            <a:r>
              <a:rPr lang="en-US" sz="1600" b="1" dirty="0">
                <a:latin typeface="Courier New" pitchFamily="49" charset="0"/>
                <a:cs typeface="Courier New" pitchFamily="49" charset="0"/>
              </a:rPr>
              <a:t>2012-03-28</a:t>
            </a:r>
          </a:p>
        </p:txBody>
      </p:sp>
      <p:sp>
        <p:nvSpPr>
          <p:cNvPr id="7" name="Afgeronde rechthoek 6"/>
          <p:cNvSpPr/>
          <p:nvPr/>
        </p:nvSpPr>
        <p:spPr bwMode="auto">
          <a:xfrm>
            <a:off x="2182684" y="2899178"/>
            <a:ext cx="1295806" cy="2447634"/>
          </a:xfrm>
          <a:prstGeom prst="roundRect">
            <a:avLst>
              <a:gd name="adj" fmla="val 19631"/>
            </a:avLst>
          </a:prstGeom>
          <a:solidFill>
            <a:schemeClr val="accent6">
              <a:lumMod val="60000"/>
              <a:lumOff val="40000"/>
              <a:alpha val="50000"/>
            </a:schemeClr>
          </a:solidFill>
          <a:ln w="12700" cap="flat" cmpd="sng" algn="ctr">
            <a:solidFill>
              <a:schemeClr val="tx1"/>
            </a:solidFill>
            <a:prstDash val="dash"/>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a:latin typeface="Times New Roman" pitchFamily="18" charset="0"/>
            </a:endParaRPr>
          </a:p>
        </p:txBody>
      </p:sp>
      <p:sp>
        <p:nvSpPr>
          <p:cNvPr id="8" name="Tekstvak 7"/>
          <p:cNvSpPr txBox="1"/>
          <p:nvPr/>
        </p:nvSpPr>
        <p:spPr>
          <a:xfrm rot="16200000">
            <a:off x="1148481" y="3923005"/>
            <a:ext cx="1668405" cy="399981"/>
          </a:xfrm>
          <a:prstGeom prst="rect">
            <a:avLst/>
          </a:prstGeom>
          <a:noFill/>
        </p:spPr>
        <p:txBody>
          <a:bodyPr wrap="none" rtlCol="0">
            <a:spAutoFit/>
          </a:bodyPr>
          <a:lstStyle/>
          <a:p>
            <a:r>
              <a:rPr lang="pl-PL" sz="1999" i="1" dirty="0"/>
              <a:t>Milion wierszy</a:t>
            </a:r>
            <a:endParaRPr lang="nl-NL" sz="1999" i="1" dirty="0"/>
          </a:p>
        </p:txBody>
      </p:sp>
      <p:sp>
        <p:nvSpPr>
          <p:cNvPr id="9" name="Trapezium 8"/>
          <p:cNvSpPr/>
          <p:nvPr/>
        </p:nvSpPr>
        <p:spPr bwMode="auto">
          <a:xfrm rot="5400000">
            <a:off x="4372469" y="3515079"/>
            <a:ext cx="1351392" cy="1215835"/>
          </a:xfrm>
          <a:prstGeom prst="trapezoid">
            <a:avLst>
              <a:gd name="adj" fmla="val 37005"/>
            </a:avLst>
          </a:prstGeom>
          <a:gradFill>
            <a:gsLst>
              <a:gs pos="0">
                <a:srgbClr val="FF0000">
                  <a:lumMod val="80000"/>
                </a:srgbClr>
              </a:gs>
              <a:gs pos="50000">
                <a:srgbClr val="FF0000">
                  <a:alpha val="60000"/>
                </a:srgbClr>
              </a:gs>
              <a:gs pos="100000">
                <a:srgbClr val="FF0000">
                  <a:alpha val="20000"/>
                  <a:lumMod val="80000"/>
                  <a:lumOff val="20000"/>
                </a:srgbClr>
              </a:gs>
            </a:gsLst>
            <a:lin ang="5400000" scaled="0"/>
          </a:gradFill>
          <a:ln w="12700"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cxnSp>
        <p:nvCxnSpPr>
          <p:cNvPr id="19" name="Rechte verbindingslijn met pijl 18"/>
          <p:cNvCxnSpPr>
            <a:stCxn id="7" idx="3"/>
            <a:endCxn id="9" idx="2"/>
          </p:cNvCxnSpPr>
          <p:nvPr/>
        </p:nvCxnSpPr>
        <p:spPr bwMode="auto">
          <a:xfrm>
            <a:off x="3478491" y="4122995"/>
            <a:ext cx="961757" cy="0"/>
          </a:xfrm>
          <a:prstGeom prst="straightConnector1">
            <a:avLst/>
          </a:prstGeom>
          <a:solidFill>
            <a:schemeClr val="accent1"/>
          </a:solidFill>
          <a:ln w="1905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kstvak 20"/>
          <p:cNvSpPr txBox="1"/>
          <p:nvPr/>
        </p:nvSpPr>
        <p:spPr>
          <a:xfrm rot="20392293">
            <a:off x="4423238" y="4598700"/>
            <a:ext cx="1279325" cy="399981"/>
          </a:xfrm>
          <a:prstGeom prst="rect">
            <a:avLst/>
          </a:prstGeom>
          <a:noFill/>
        </p:spPr>
        <p:txBody>
          <a:bodyPr wrap="none" rtlCol="0">
            <a:spAutoFit/>
          </a:bodyPr>
          <a:lstStyle/>
          <a:p>
            <a:r>
              <a:rPr lang="pl-PL" sz="1999" i="1" dirty="0"/>
              <a:t>Kompresja</a:t>
            </a:r>
            <a:endParaRPr lang="nl-NL" sz="1999" i="1" dirty="0"/>
          </a:p>
        </p:txBody>
      </p:sp>
      <p:sp>
        <p:nvSpPr>
          <p:cNvPr id="23" name="Rechthoek 22"/>
          <p:cNvSpPr/>
          <p:nvPr/>
        </p:nvSpPr>
        <p:spPr bwMode="auto">
          <a:xfrm>
            <a:off x="7194449" y="2997822"/>
            <a:ext cx="1007849" cy="1643965"/>
          </a:xfrm>
          <a:prstGeom prst="rect">
            <a:avLst/>
          </a:prstGeom>
          <a:solidFill>
            <a:schemeClr val="accent1">
              <a:alpha val="25000"/>
            </a:schemeClr>
          </a:solidFill>
          <a:ln w="1587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sp useBgFill="1">
        <p:nvSpPr>
          <p:cNvPr id="24" name="Rechthoek 23"/>
          <p:cNvSpPr/>
          <p:nvPr/>
        </p:nvSpPr>
        <p:spPr bwMode="auto">
          <a:xfrm>
            <a:off x="6959789" y="3313323"/>
            <a:ext cx="1007849" cy="1643965"/>
          </a:xfrm>
          <a:prstGeom prst="rect">
            <a:avLst/>
          </a:prstGeom>
          <a:ln w="15875"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sp>
        <p:nvSpPr>
          <p:cNvPr id="22" name="Rechthoek 21"/>
          <p:cNvSpPr/>
          <p:nvPr/>
        </p:nvSpPr>
        <p:spPr bwMode="auto">
          <a:xfrm>
            <a:off x="6959789" y="3301014"/>
            <a:ext cx="1007849" cy="1643965"/>
          </a:xfrm>
          <a:prstGeom prst="rect">
            <a:avLst/>
          </a:prstGeom>
          <a:solidFill>
            <a:schemeClr val="accent1">
              <a:alpha val="25000"/>
            </a:schemeClr>
          </a:solidFill>
          <a:ln w="1587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cxnSp>
        <p:nvCxnSpPr>
          <p:cNvPr id="25" name="Rechte verbindingslijn met pijl 24"/>
          <p:cNvCxnSpPr>
            <a:stCxn id="9" idx="0"/>
            <a:endCxn id="22" idx="1"/>
          </p:cNvCxnSpPr>
          <p:nvPr/>
        </p:nvCxnSpPr>
        <p:spPr bwMode="auto">
          <a:xfrm flipV="1">
            <a:off x="5656085" y="4122997"/>
            <a:ext cx="1303705" cy="1"/>
          </a:xfrm>
          <a:prstGeom prst="straightConnector1">
            <a:avLst/>
          </a:prstGeom>
          <a:solidFill>
            <a:schemeClr val="accent1"/>
          </a:solidFill>
          <a:ln w="1905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kstvak 28"/>
          <p:cNvSpPr txBox="1"/>
          <p:nvPr/>
        </p:nvSpPr>
        <p:spPr>
          <a:xfrm>
            <a:off x="6797679" y="4957286"/>
            <a:ext cx="1264705" cy="399981"/>
          </a:xfrm>
          <a:prstGeom prst="rect">
            <a:avLst/>
          </a:prstGeom>
          <a:noFill/>
        </p:spPr>
        <p:txBody>
          <a:bodyPr wrap="none" rtlCol="0">
            <a:spAutoFit/>
          </a:bodyPr>
          <a:lstStyle/>
          <a:p>
            <a:r>
              <a:rPr lang="en-US" sz="1999" i="1" dirty="0"/>
              <a:t>LOB pages</a:t>
            </a:r>
            <a:endParaRPr lang="nl-NL" sz="1999" i="1" dirty="0"/>
          </a:p>
        </p:txBody>
      </p:sp>
    </p:spTree>
    <p:extLst>
      <p:ext uri="{BB962C8B-B14F-4D97-AF65-F5344CB8AC3E}">
        <p14:creationId xmlns:p14="http://schemas.microsoft.com/office/powerpoint/2010/main" val="42888564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0" grpId="0"/>
      <p:bldP spid="7" grpId="0" animBg="1"/>
      <p:bldP spid="8" grpId="0"/>
      <p:bldP spid="9" grpId="0" animBg="1"/>
      <p:bldP spid="21" grpId="0"/>
      <p:bldP spid="23" grpId="0" animBg="1"/>
      <p:bldP spid="24" grpId="0" animBg="1"/>
      <p:bldP spid="22" grpId="0" animBg="1"/>
      <p:bldP spid="2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kstvak 17"/>
          <p:cNvSpPr txBox="1"/>
          <p:nvPr/>
        </p:nvSpPr>
        <p:spPr>
          <a:xfrm>
            <a:off x="2136591" y="2607512"/>
            <a:ext cx="8047440" cy="3292351"/>
          </a:xfrm>
          <a:prstGeom prst="rect">
            <a:avLst/>
          </a:prstGeom>
          <a:noFill/>
        </p:spPr>
        <p:txBody>
          <a:bodyPr wrap="square" rtlCol="0">
            <a:spAutoFit/>
          </a:bodyPr>
          <a:lstStyle/>
          <a:p>
            <a:r>
              <a:rPr lang="en-US" sz="1600" b="1" i="1" dirty="0" err="1">
                <a:latin typeface="Courier New" pitchFamily="49" charset="0"/>
                <a:cs typeface="Courier New" pitchFamily="49" charset="0"/>
              </a:rPr>
              <a:t>Saledate</a:t>
            </a:r>
            <a:r>
              <a:rPr lang="en-US" sz="1600" b="1" i="1" dirty="0">
                <a:latin typeface="Courier New" pitchFamily="49" charset="0"/>
                <a:cs typeface="Courier New" pitchFamily="49" charset="0"/>
              </a:rPr>
              <a:t>    Product</a:t>
            </a:r>
          </a:p>
          <a:p>
            <a:r>
              <a:rPr lang="en-US" sz="1600" b="1" dirty="0">
                <a:latin typeface="Courier New" pitchFamily="49" charset="0"/>
                <a:cs typeface="Courier New" pitchFamily="49" charset="0"/>
              </a:rPr>
              <a:t>2012-03-08  Candy bar</a:t>
            </a:r>
          </a:p>
          <a:p>
            <a:r>
              <a:rPr lang="en-US" sz="1600" b="1" dirty="0">
                <a:latin typeface="Courier New" pitchFamily="49" charset="0"/>
                <a:cs typeface="Courier New" pitchFamily="49" charset="0"/>
              </a:rPr>
              <a:t>2012-03-10  Smart phone</a:t>
            </a:r>
          </a:p>
          <a:p>
            <a:r>
              <a:rPr lang="en-US" sz="1600" b="1" dirty="0">
                <a:latin typeface="Courier New" pitchFamily="49" charset="0"/>
                <a:cs typeface="Courier New" pitchFamily="49" charset="0"/>
              </a:rPr>
              <a:t>2012-03-11  Apple (bag)</a:t>
            </a:r>
          </a:p>
          <a:p>
            <a:r>
              <a:rPr lang="en-US" sz="1600" b="1" dirty="0">
                <a:latin typeface="Courier New" pitchFamily="49" charset="0"/>
                <a:cs typeface="Courier New" pitchFamily="49" charset="0"/>
              </a:rPr>
              <a:t>2012-03-12  Smart phone</a:t>
            </a:r>
          </a:p>
          <a:p>
            <a:r>
              <a:rPr lang="en-US" sz="1600" b="1" dirty="0">
                <a:latin typeface="Courier New" pitchFamily="49" charset="0"/>
                <a:cs typeface="Courier New" pitchFamily="49" charset="0"/>
              </a:rPr>
              <a:t>2012-03-19  Chair</a:t>
            </a:r>
          </a:p>
          <a:p>
            <a:r>
              <a:rPr lang="en-US" sz="1600" b="1" dirty="0">
                <a:latin typeface="Courier New" pitchFamily="49" charset="0"/>
                <a:cs typeface="Courier New" pitchFamily="49" charset="0"/>
              </a:rPr>
              <a:t>2012-03-20  Chair</a:t>
            </a:r>
          </a:p>
          <a:p>
            <a:r>
              <a:rPr lang="en-US" sz="1600" b="1" dirty="0">
                <a:latin typeface="Courier New" pitchFamily="49" charset="0"/>
                <a:cs typeface="Courier New" pitchFamily="49" charset="0"/>
              </a:rPr>
              <a:t>2012-03-20  Laptop</a:t>
            </a:r>
          </a:p>
          <a:p>
            <a:r>
              <a:rPr lang="en-US" sz="1600" b="1" dirty="0">
                <a:latin typeface="Courier New" pitchFamily="49" charset="0"/>
                <a:cs typeface="Courier New" pitchFamily="49" charset="0"/>
              </a:rPr>
              <a:t>2012-03-20  Toy car</a:t>
            </a:r>
          </a:p>
          <a:p>
            <a:r>
              <a:rPr lang="en-US" sz="1600" b="1" dirty="0">
                <a:latin typeface="Courier New" pitchFamily="49" charset="0"/>
                <a:cs typeface="Courier New" pitchFamily="49" charset="0"/>
              </a:rPr>
              <a:t>2012-03-21  Apple (bag)</a:t>
            </a:r>
          </a:p>
          <a:p>
            <a:r>
              <a:rPr lang="en-US" sz="1600" b="1" dirty="0">
                <a:latin typeface="Courier New" pitchFamily="49" charset="0"/>
                <a:cs typeface="Courier New" pitchFamily="49" charset="0"/>
              </a:rPr>
              <a:t>2012-03-24  Pocket knife</a:t>
            </a:r>
          </a:p>
          <a:p>
            <a:r>
              <a:rPr lang="en-US" sz="1600" b="1" dirty="0">
                <a:latin typeface="Courier New" pitchFamily="49" charset="0"/>
                <a:cs typeface="Courier New" pitchFamily="49" charset="0"/>
              </a:rPr>
              <a:t>2012-03-27  Apple (bag)</a:t>
            </a:r>
          </a:p>
          <a:p>
            <a:r>
              <a:rPr lang="en-US" sz="1600" b="1" dirty="0">
                <a:latin typeface="Courier New" pitchFamily="49" charset="0"/>
                <a:cs typeface="Courier New" pitchFamily="49" charset="0"/>
              </a:rPr>
              <a:t>2012-03-28  Candy bar</a:t>
            </a:r>
          </a:p>
        </p:txBody>
      </p:sp>
      <p:sp>
        <p:nvSpPr>
          <p:cNvPr id="2" name="Titel 1"/>
          <p:cNvSpPr>
            <a:spLocks noGrp="1"/>
          </p:cNvSpPr>
          <p:nvPr>
            <p:ph type="title"/>
          </p:nvPr>
        </p:nvSpPr>
        <p:spPr/>
        <p:txBody>
          <a:bodyPr/>
          <a:lstStyle/>
          <a:p>
            <a:r>
              <a:rPr lang="pl-PL" dirty="0"/>
              <a:t>Anatomia indeksów</a:t>
            </a:r>
            <a:endParaRPr lang="nl-NL" dirty="0"/>
          </a:p>
        </p:txBody>
      </p:sp>
      <p:sp>
        <p:nvSpPr>
          <p:cNvPr id="3" name="Tijdelijke aanduiding voor inhoud 2"/>
          <p:cNvSpPr>
            <a:spLocks noGrp="1"/>
          </p:cNvSpPr>
          <p:nvPr>
            <p:ph idx="4294967295"/>
          </p:nvPr>
        </p:nvSpPr>
        <p:spPr>
          <a:xfrm>
            <a:off x="1982273" y="991236"/>
            <a:ext cx="8227457" cy="5180251"/>
          </a:xfrm>
          <a:prstGeom prst="rect">
            <a:avLst/>
          </a:prstGeom>
        </p:spPr>
        <p:txBody>
          <a:bodyPr/>
          <a:lstStyle/>
          <a:p>
            <a:endParaRPr lang="pl-PL" dirty="0" smtClean="0"/>
          </a:p>
          <a:p>
            <a:r>
              <a:rPr lang="en-US" dirty="0" err="1" smtClean="0"/>
              <a:t>Nonclustered</a:t>
            </a:r>
            <a:r>
              <a:rPr lang="en-US" dirty="0" smtClean="0"/>
              <a:t> </a:t>
            </a:r>
            <a:r>
              <a:rPr lang="en-US" dirty="0" err="1"/>
              <a:t>columnstore</a:t>
            </a:r>
            <a:r>
              <a:rPr lang="en-US" dirty="0"/>
              <a:t> index</a:t>
            </a:r>
            <a:endParaRPr lang="nl-NL" dirty="0"/>
          </a:p>
        </p:txBody>
      </p:sp>
      <p:sp>
        <p:nvSpPr>
          <p:cNvPr id="7" name="Afgeronde rechthoek 6"/>
          <p:cNvSpPr/>
          <p:nvPr/>
        </p:nvSpPr>
        <p:spPr bwMode="auto">
          <a:xfrm>
            <a:off x="3681946" y="2899178"/>
            <a:ext cx="1485960" cy="2447634"/>
          </a:xfrm>
          <a:prstGeom prst="roundRect">
            <a:avLst>
              <a:gd name="adj" fmla="val 19631"/>
            </a:avLst>
          </a:prstGeom>
          <a:solidFill>
            <a:schemeClr val="accent6">
              <a:lumMod val="60000"/>
              <a:lumOff val="40000"/>
              <a:alpha val="50000"/>
            </a:schemeClr>
          </a:solidFill>
          <a:ln w="12700" cap="flat" cmpd="sng" algn="ctr">
            <a:solidFill>
              <a:schemeClr val="tx1"/>
            </a:solidFill>
            <a:prstDash val="dash"/>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a:latin typeface="Times New Roman" pitchFamily="18" charset="0"/>
            </a:endParaRPr>
          </a:p>
        </p:txBody>
      </p:sp>
      <p:sp>
        <p:nvSpPr>
          <p:cNvPr id="9" name="Trapezium 8"/>
          <p:cNvSpPr/>
          <p:nvPr/>
        </p:nvSpPr>
        <p:spPr bwMode="auto">
          <a:xfrm rot="5400000">
            <a:off x="6061884" y="3515079"/>
            <a:ext cx="1351392" cy="1215835"/>
          </a:xfrm>
          <a:prstGeom prst="trapezoid">
            <a:avLst>
              <a:gd name="adj" fmla="val 37005"/>
            </a:avLst>
          </a:prstGeom>
          <a:gradFill>
            <a:gsLst>
              <a:gs pos="0">
                <a:srgbClr val="FF0000">
                  <a:lumMod val="80000"/>
                </a:srgbClr>
              </a:gs>
              <a:gs pos="50000">
                <a:srgbClr val="FF0000">
                  <a:alpha val="60000"/>
                </a:srgbClr>
              </a:gs>
              <a:gs pos="100000">
                <a:srgbClr val="FF0000">
                  <a:alpha val="20000"/>
                  <a:lumMod val="80000"/>
                  <a:lumOff val="20000"/>
                </a:srgbClr>
              </a:gs>
            </a:gsLst>
            <a:lin ang="5400000" scaled="0"/>
          </a:gradFill>
          <a:ln w="12700"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cxnSp>
        <p:nvCxnSpPr>
          <p:cNvPr id="19" name="Rechte verbindingslijn met pijl 18"/>
          <p:cNvCxnSpPr>
            <a:stCxn id="7" idx="3"/>
            <a:endCxn id="9" idx="2"/>
          </p:cNvCxnSpPr>
          <p:nvPr/>
        </p:nvCxnSpPr>
        <p:spPr bwMode="auto">
          <a:xfrm>
            <a:off x="5167906" y="4122995"/>
            <a:ext cx="961757" cy="0"/>
          </a:xfrm>
          <a:prstGeom prst="straightConnector1">
            <a:avLst/>
          </a:prstGeom>
          <a:solidFill>
            <a:schemeClr val="accent1"/>
          </a:solidFill>
          <a:ln w="1905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hthoek 22"/>
          <p:cNvSpPr/>
          <p:nvPr/>
        </p:nvSpPr>
        <p:spPr bwMode="auto">
          <a:xfrm>
            <a:off x="8883864" y="2997822"/>
            <a:ext cx="1007849" cy="1643965"/>
          </a:xfrm>
          <a:prstGeom prst="rect">
            <a:avLst/>
          </a:prstGeom>
          <a:solidFill>
            <a:schemeClr val="accent1">
              <a:alpha val="25000"/>
            </a:schemeClr>
          </a:solidFill>
          <a:ln w="1587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sp useBgFill="1">
        <p:nvSpPr>
          <p:cNvPr id="24" name="Rechthoek 23"/>
          <p:cNvSpPr/>
          <p:nvPr/>
        </p:nvSpPr>
        <p:spPr bwMode="auto">
          <a:xfrm>
            <a:off x="8649204" y="3313323"/>
            <a:ext cx="1007849" cy="1643965"/>
          </a:xfrm>
          <a:prstGeom prst="rect">
            <a:avLst/>
          </a:prstGeom>
          <a:ln w="15875"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sp>
        <p:nvSpPr>
          <p:cNvPr id="22" name="Rechthoek 21"/>
          <p:cNvSpPr/>
          <p:nvPr/>
        </p:nvSpPr>
        <p:spPr bwMode="auto">
          <a:xfrm>
            <a:off x="8649204" y="3301014"/>
            <a:ext cx="1007849" cy="1643965"/>
          </a:xfrm>
          <a:prstGeom prst="rect">
            <a:avLst/>
          </a:prstGeom>
          <a:solidFill>
            <a:schemeClr val="accent1">
              <a:alpha val="25000"/>
            </a:schemeClr>
          </a:solidFill>
          <a:ln w="1587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cxnSp>
        <p:nvCxnSpPr>
          <p:cNvPr id="25" name="Rechte verbindingslijn met pijl 24"/>
          <p:cNvCxnSpPr>
            <a:stCxn id="9" idx="0"/>
            <a:endCxn id="22" idx="1"/>
          </p:cNvCxnSpPr>
          <p:nvPr/>
        </p:nvCxnSpPr>
        <p:spPr bwMode="auto">
          <a:xfrm flipV="1">
            <a:off x="7345500" y="4122997"/>
            <a:ext cx="1303705" cy="1"/>
          </a:xfrm>
          <a:prstGeom prst="straightConnector1">
            <a:avLst/>
          </a:prstGeom>
          <a:solidFill>
            <a:schemeClr val="accent1"/>
          </a:solidFill>
          <a:ln w="1905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4005187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pl-PL" dirty="0"/>
              <a:t>Anatomia indeksów</a:t>
            </a:r>
            <a:endParaRPr lang="nl-NL" dirty="0"/>
          </a:p>
        </p:txBody>
      </p:sp>
      <p:sp>
        <p:nvSpPr>
          <p:cNvPr id="3" name="Tijdelijke aanduiding voor inhoud 2"/>
          <p:cNvSpPr>
            <a:spLocks noGrp="1"/>
          </p:cNvSpPr>
          <p:nvPr>
            <p:ph idx="4294967295"/>
          </p:nvPr>
        </p:nvSpPr>
        <p:spPr>
          <a:xfrm>
            <a:off x="1982273" y="991236"/>
            <a:ext cx="8227457" cy="5180251"/>
          </a:xfrm>
          <a:prstGeom prst="rect">
            <a:avLst/>
          </a:prstGeom>
        </p:spPr>
        <p:txBody>
          <a:bodyPr/>
          <a:lstStyle/>
          <a:p>
            <a:endParaRPr lang="pl-PL" dirty="0" smtClean="0"/>
          </a:p>
          <a:p>
            <a:r>
              <a:rPr lang="en-US" dirty="0" err="1" smtClean="0"/>
              <a:t>Nonclustered</a:t>
            </a:r>
            <a:r>
              <a:rPr lang="en-US" dirty="0" smtClean="0"/>
              <a:t> </a:t>
            </a:r>
            <a:r>
              <a:rPr lang="en-US" dirty="0" err="1"/>
              <a:t>columnstore</a:t>
            </a:r>
            <a:r>
              <a:rPr lang="en-US" dirty="0"/>
              <a:t> index</a:t>
            </a:r>
            <a:endParaRPr lang="nl-NL" dirty="0"/>
          </a:p>
        </p:txBody>
      </p:sp>
      <p:sp>
        <p:nvSpPr>
          <p:cNvPr id="10" name="Tekstvak 9"/>
          <p:cNvSpPr txBox="1"/>
          <p:nvPr/>
        </p:nvSpPr>
        <p:spPr>
          <a:xfrm>
            <a:off x="2136591" y="2607512"/>
            <a:ext cx="8047440" cy="3292351"/>
          </a:xfrm>
          <a:prstGeom prst="rect">
            <a:avLst/>
          </a:prstGeom>
          <a:noFill/>
        </p:spPr>
        <p:txBody>
          <a:bodyPr wrap="square" rtlCol="0">
            <a:spAutoFit/>
          </a:bodyPr>
          <a:lstStyle/>
          <a:p>
            <a:r>
              <a:rPr lang="en-US" sz="1600" b="1" i="1" dirty="0" err="1">
                <a:latin typeface="Courier New" pitchFamily="49" charset="0"/>
                <a:cs typeface="Courier New" pitchFamily="49" charset="0"/>
              </a:rPr>
              <a:t>Saledate</a:t>
            </a:r>
            <a:r>
              <a:rPr lang="en-US" sz="1600" b="1" i="1" dirty="0">
                <a:latin typeface="Courier New" pitchFamily="49" charset="0"/>
                <a:cs typeface="Courier New" pitchFamily="49" charset="0"/>
              </a:rPr>
              <a:t>    Product      </a:t>
            </a:r>
            <a:r>
              <a:rPr lang="en-US" sz="1600" b="1" i="1" dirty="0" err="1">
                <a:latin typeface="Courier New" pitchFamily="49" charset="0"/>
                <a:cs typeface="Courier New" pitchFamily="49" charset="0"/>
              </a:rPr>
              <a:t>Amt</a:t>
            </a:r>
            <a:endParaRPr lang="en-US" sz="1600" b="1" i="1" dirty="0">
              <a:latin typeface="Courier New" pitchFamily="49" charset="0"/>
              <a:cs typeface="Courier New" pitchFamily="49" charset="0"/>
            </a:endParaRPr>
          </a:p>
          <a:p>
            <a:r>
              <a:rPr lang="en-US" sz="1600" b="1" dirty="0">
                <a:latin typeface="Courier New" pitchFamily="49" charset="0"/>
                <a:cs typeface="Courier New" pitchFamily="49" charset="0"/>
              </a:rPr>
              <a:t>2012-03-08  Candy bar     50</a:t>
            </a:r>
          </a:p>
          <a:p>
            <a:r>
              <a:rPr lang="en-US" sz="1600" b="1" dirty="0">
                <a:latin typeface="Courier New" pitchFamily="49" charset="0"/>
                <a:cs typeface="Courier New" pitchFamily="49" charset="0"/>
              </a:rPr>
              <a:t>2012-03-10  Smart phone    1</a:t>
            </a:r>
          </a:p>
          <a:p>
            <a:r>
              <a:rPr lang="en-US" sz="1600" b="1" dirty="0">
                <a:latin typeface="Courier New" pitchFamily="49" charset="0"/>
                <a:cs typeface="Courier New" pitchFamily="49" charset="0"/>
              </a:rPr>
              <a:t>2012-03-11  Apple (bag)    7</a:t>
            </a:r>
          </a:p>
          <a:p>
            <a:r>
              <a:rPr lang="en-US" sz="1600" b="1" dirty="0">
                <a:latin typeface="Courier New" pitchFamily="49" charset="0"/>
                <a:cs typeface="Courier New" pitchFamily="49" charset="0"/>
              </a:rPr>
              <a:t>2012-03-12  Smart phone    1</a:t>
            </a:r>
          </a:p>
          <a:p>
            <a:r>
              <a:rPr lang="en-US" sz="1600" b="1" dirty="0">
                <a:latin typeface="Courier New" pitchFamily="49" charset="0"/>
                <a:cs typeface="Courier New" pitchFamily="49" charset="0"/>
              </a:rPr>
              <a:t>2012-03-19  Chair          1</a:t>
            </a:r>
          </a:p>
          <a:p>
            <a:r>
              <a:rPr lang="en-US" sz="1600" b="1" dirty="0">
                <a:latin typeface="Courier New" pitchFamily="49" charset="0"/>
                <a:cs typeface="Courier New" pitchFamily="49" charset="0"/>
              </a:rPr>
              <a:t>2012-03-20  Chair          3</a:t>
            </a:r>
          </a:p>
          <a:p>
            <a:r>
              <a:rPr lang="en-US" sz="1600" b="1" dirty="0">
                <a:latin typeface="Courier New" pitchFamily="49" charset="0"/>
                <a:cs typeface="Courier New" pitchFamily="49" charset="0"/>
              </a:rPr>
              <a:t>2012-03-20  Laptop         2</a:t>
            </a:r>
          </a:p>
          <a:p>
            <a:r>
              <a:rPr lang="en-US" sz="1600" b="1" dirty="0">
                <a:latin typeface="Courier New" pitchFamily="49" charset="0"/>
                <a:cs typeface="Courier New" pitchFamily="49" charset="0"/>
              </a:rPr>
              <a:t>2012-03-20  Toy car        3</a:t>
            </a:r>
          </a:p>
          <a:p>
            <a:r>
              <a:rPr lang="en-US" sz="1600" b="1" dirty="0">
                <a:latin typeface="Courier New" pitchFamily="49" charset="0"/>
                <a:cs typeface="Courier New" pitchFamily="49" charset="0"/>
              </a:rPr>
              <a:t>2012-03-21  Apple (bag)   14</a:t>
            </a:r>
          </a:p>
          <a:p>
            <a:r>
              <a:rPr lang="en-US" sz="1600" b="1" dirty="0">
                <a:latin typeface="Courier New" pitchFamily="49" charset="0"/>
                <a:cs typeface="Courier New" pitchFamily="49" charset="0"/>
              </a:rPr>
              <a:t>2012-03-24  Pocket knife   1</a:t>
            </a:r>
          </a:p>
          <a:p>
            <a:r>
              <a:rPr lang="en-US" sz="1600" b="1" dirty="0">
                <a:latin typeface="Courier New" pitchFamily="49" charset="0"/>
                <a:cs typeface="Courier New" pitchFamily="49" charset="0"/>
              </a:rPr>
              <a:t>2012-03-27  Apple (bag)    2</a:t>
            </a:r>
          </a:p>
          <a:p>
            <a:r>
              <a:rPr lang="en-US" sz="1600" b="1" dirty="0">
                <a:latin typeface="Courier New" pitchFamily="49" charset="0"/>
                <a:cs typeface="Courier New" pitchFamily="49" charset="0"/>
              </a:rPr>
              <a:t>2012-03-28  Candy bar      5</a:t>
            </a:r>
          </a:p>
        </p:txBody>
      </p:sp>
      <p:sp>
        <p:nvSpPr>
          <p:cNvPr id="12" name="Afgeronde rechthoek 11"/>
          <p:cNvSpPr/>
          <p:nvPr/>
        </p:nvSpPr>
        <p:spPr bwMode="auto">
          <a:xfrm>
            <a:off x="5376109" y="2911485"/>
            <a:ext cx="334132" cy="2447634"/>
          </a:xfrm>
          <a:prstGeom prst="roundRect">
            <a:avLst>
              <a:gd name="adj" fmla="val 19631"/>
            </a:avLst>
          </a:prstGeom>
          <a:solidFill>
            <a:schemeClr val="accent6">
              <a:lumMod val="60000"/>
              <a:lumOff val="40000"/>
              <a:alpha val="50000"/>
            </a:schemeClr>
          </a:solidFill>
          <a:ln w="12700" cap="flat" cmpd="sng" algn="ctr">
            <a:solidFill>
              <a:schemeClr val="tx1"/>
            </a:solidFill>
            <a:prstDash val="dash"/>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a:latin typeface="Times New Roman" pitchFamily="18" charset="0"/>
            </a:endParaRPr>
          </a:p>
        </p:txBody>
      </p:sp>
      <p:sp>
        <p:nvSpPr>
          <p:cNvPr id="13" name="Trapezium 12"/>
          <p:cNvSpPr/>
          <p:nvPr/>
        </p:nvSpPr>
        <p:spPr bwMode="auto">
          <a:xfrm rot="5400000">
            <a:off x="6669802" y="3515079"/>
            <a:ext cx="1351392" cy="1215835"/>
          </a:xfrm>
          <a:prstGeom prst="trapezoid">
            <a:avLst>
              <a:gd name="adj" fmla="val 37005"/>
            </a:avLst>
          </a:prstGeom>
          <a:gradFill>
            <a:gsLst>
              <a:gs pos="0">
                <a:srgbClr val="FF0000">
                  <a:lumMod val="80000"/>
                </a:srgbClr>
              </a:gs>
              <a:gs pos="50000">
                <a:srgbClr val="FF0000">
                  <a:alpha val="60000"/>
                </a:srgbClr>
              </a:gs>
              <a:gs pos="100000">
                <a:srgbClr val="FF0000">
                  <a:alpha val="20000"/>
                  <a:lumMod val="80000"/>
                  <a:lumOff val="20000"/>
                </a:srgbClr>
              </a:gs>
            </a:gsLst>
            <a:lin ang="5400000" scaled="0"/>
          </a:gradFill>
          <a:ln w="12700"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cxnSp>
        <p:nvCxnSpPr>
          <p:cNvPr id="14" name="Rechte verbindingslijn met pijl 13"/>
          <p:cNvCxnSpPr>
            <a:stCxn id="12" idx="3"/>
            <a:endCxn id="13" idx="2"/>
          </p:cNvCxnSpPr>
          <p:nvPr/>
        </p:nvCxnSpPr>
        <p:spPr bwMode="auto">
          <a:xfrm flipV="1">
            <a:off x="5710240" y="4122996"/>
            <a:ext cx="1027340" cy="12307"/>
          </a:xfrm>
          <a:prstGeom prst="straightConnector1">
            <a:avLst/>
          </a:prstGeom>
          <a:solidFill>
            <a:schemeClr val="accent1"/>
          </a:solidFill>
          <a:ln w="1905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hthoek 14"/>
          <p:cNvSpPr/>
          <p:nvPr/>
        </p:nvSpPr>
        <p:spPr bwMode="auto">
          <a:xfrm>
            <a:off x="8883864" y="2997822"/>
            <a:ext cx="1007849" cy="1643965"/>
          </a:xfrm>
          <a:prstGeom prst="rect">
            <a:avLst/>
          </a:prstGeom>
          <a:solidFill>
            <a:schemeClr val="accent1">
              <a:alpha val="25000"/>
            </a:schemeClr>
          </a:solidFill>
          <a:ln w="1587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sp useBgFill="1">
        <p:nvSpPr>
          <p:cNvPr id="16" name="Rechthoek 15"/>
          <p:cNvSpPr/>
          <p:nvPr/>
        </p:nvSpPr>
        <p:spPr bwMode="auto">
          <a:xfrm>
            <a:off x="8649204" y="3313323"/>
            <a:ext cx="1007849" cy="1643965"/>
          </a:xfrm>
          <a:prstGeom prst="rect">
            <a:avLst/>
          </a:prstGeom>
          <a:ln w="15875"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sp>
        <p:nvSpPr>
          <p:cNvPr id="19" name="Rechthoek 18"/>
          <p:cNvSpPr/>
          <p:nvPr/>
        </p:nvSpPr>
        <p:spPr bwMode="auto">
          <a:xfrm>
            <a:off x="8649204" y="3301014"/>
            <a:ext cx="1007849" cy="1643965"/>
          </a:xfrm>
          <a:prstGeom prst="rect">
            <a:avLst/>
          </a:prstGeom>
          <a:solidFill>
            <a:schemeClr val="accent1">
              <a:alpha val="25000"/>
            </a:schemeClr>
          </a:solidFill>
          <a:ln w="1587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cxnSp>
        <p:nvCxnSpPr>
          <p:cNvPr id="20" name="Rechte verbindingslijn met pijl 19"/>
          <p:cNvCxnSpPr>
            <a:stCxn id="13" idx="0"/>
            <a:endCxn id="19" idx="1"/>
          </p:cNvCxnSpPr>
          <p:nvPr/>
        </p:nvCxnSpPr>
        <p:spPr bwMode="auto">
          <a:xfrm flipV="1">
            <a:off x="7953417" y="4122997"/>
            <a:ext cx="695788" cy="1"/>
          </a:xfrm>
          <a:prstGeom prst="straightConnector1">
            <a:avLst/>
          </a:prstGeom>
          <a:solidFill>
            <a:schemeClr val="accent1"/>
          </a:solidFill>
          <a:ln w="1905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771867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pl-PL" dirty="0"/>
              <a:t>Anatomia indeksów</a:t>
            </a:r>
            <a:endParaRPr lang="nl-NL" dirty="0"/>
          </a:p>
        </p:txBody>
      </p:sp>
      <p:sp>
        <p:nvSpPr>
          <p:cNvPr id="3" name="Tijdelijke aanduiding voor inhoud 2"/>
          <p:cNvSpPr>
            <a:spLocks noGrp="1"/>
          </p:cNvSpPr>
          <p:nvPr>
            <p:ph idx="4294967295"/>
          </p:nvPr>
        </p:nvSpPr>
        <p:spPr>
          <a:xfrm>
            <a:off x="1982273" y="991236"/>
            <a:ext cx="8227457" cy="5180251"/>
          </a:xfrm>
          <a:prstGeom prst="rect">
            <a:avLst/>
          </a:prstGeom>
        </p:spPr>
        <p:txBody>
          <a:bodyPr/>
          <a:lstStyle/>
          <a:p>
            <a:endParaRPr lang="pl-PL" dirty="0" smtClean="0"/>
          </a:p>
          <a:p>
            <a:r>
              <a:rPr lang="en-US" dirty="0" err="1" smtClean="0"/>
              <a:t>Nonclustered</a:t>
            </a:r>
            <a:r>
              <a:rPr lang="en-US" dirty="0" smtClean="0"/>
              <a:t> </a:t>
            </a:r>
            <a:r>
              <a:rPr lang="en-US" dirty="0" err="1"/>
              <a:t>columnstore</a:t>
            </a:r>
            <a:r>
              <a:rPr lang="en-US" dirty="0"/>
              <a:t> index</a:t>
            </a:r>
            <a:endParaRPr lang="nl-NL" dirty="0"/>
          </a:p>
        </p:txBody>
      </p:sp>
      <p:sp>
        <p:nvSpPr>
          <p:cNvPr id="10" name="Tekstvak 9"/>
          <p:cNvSpPr txBox="1"/>
          <p:nvPr/>
        </p:nvSpPr>
        <p:spPr>
          <a:xfrm>
            <a:off x="2140468" y="2607512"/>
            <a:ext cx="8047440" cy="3292351"/>
          </a:xfrm>
          <a:prstGeom prst="rect">
            <a:avLst/>
          </a:prstGeom>
          <a:noFill/>
        </p:spPr>
        <p:txBody>
          <a:bodyPr wrap="square" rtlCol="0">
            <a:spAutoFit/>
          </a:bodyPr>
          <a:lstStyle/>
          <a:p>
            <a:r>
              <a:rPr lang="en-US" sz="1600" b="1" i="1" dirty="0" err="1">
                <a:latin typeface="Courier New" pitchFamily="49" charset="0"/>
                <a:cs typeface="Courier New" pitchFamily="49" charset="0"/>
              </a:rPr>
              <a:t>Saledate</a:t>
            </a:r>
            <a:r>
              <a:rPr lang="en-US" sz="1600" b="1" i="1" dirty="0">
                <a:latin typeface="Courier New" pitchFamily="49" charset="0"/>
                <a:cs typeface="Courier New" pitchFamily="49" charset="0"/>
              </a:rPr>
              <a:t>    Product      </a:t>
            </a:r>
            <a:r>
              <a:rPr lang="en-US" sz="1600" b="1" i="1" dirty="0" err="1">
                <a:latin typeface="Courier New" pitchFamily="49" charset="0"/>
                <a:cs typeface="Courier New" pitchFamily="49" charset="0"/>
              </a:rPr>
              <a:t>Amt</a:t>
            </a:r>
            <a:r>
              <a:rPr lang="en-US" sz="1600" b="1" i="1" dirty="0">
                <a:latin typeface="Courier New" pitchFamily="49" charset="0"/>
                <a:cs typeface="Courier New" pitchFamily="49" charset="0"/>
              </a:rPr>
              <a:t>  </a:t>
            </a:r>
            <a:r>
              <a:rPr lang="en-US" sz="1600" b="1" i="1" dirty="0" err="1">
                <a:latin typeface="Courier New" pitchFamily="49" charset="0"/>
                <a:cs typeface="Courier New" pitchFamily="49" charset="0"/>
              </a:rPr>
              <a:t>GrossPrice</a:t>
            </a:r>
            <a:endParaRPr lang="en-US" sz="1600" b="1" i="1" dirty="0">
              <a:latin typeface="Courier New" pitchFamily="49" charset="0"/>
              <a:cs typeface="Courier New" pitchFamily="49" charset="0"/>
            </a:endParaRPr>
          </a:p>
          <a:p>
            <a:r>
              <a:rPr lang="en-US" sz="1600" b="1" dirty="0">
                <a:latin typeface="Courier New" pitchFamily="49" charset="0"/>
                <a:cs typeface="Courier New" pitchFamily="49" charset="0"/>
              </a:rPr>
              <a:t>2012-03-08  Candy bar     50       75.00</a:t>
            </a:r>
          </a:p>
          <a:p>
            <a:r>
              <a:rPr lang="en-US" sz="1600" b="1" dirty="0">
                <a:latin typeface="Courier New" pitchFamily="49" charset="0"/>
                <a:cs typeface="Courier New" pitchFamily="49" charset="0"/>
              </a:rPr>
              <a:t>2012-03-10  Smart phone    1      349.50</a:t>
            </a:r>
          </a:p>
          <a:p>
            <a:r>
              <a:rPr lang="en-US" sz="1600" b="1" dirty="0">
                <a:latin typeface="Courier New" pitchFamily="49" charset="0"/>
                <a:cs typeface="Courier New" pitchFamily="49" charset="0"/>
              </a:rPr>
              <a:t>2012-03-11  Apple (bag)    7       31.57</a:t>
            </a:r>
          </a:p>
          <a:p>
            <a:r>
              <a:rPr lang="en-US" sz="1600" b="1" dirty="0">
                <a:latin typeface="Courier New" pitchFamily="49" charset="0"/>
                <a:cs typeface="Courier New" pitchFamily="49" charset="0"/>
              </a:rPr>
              <a:t>2012-03-12  Smart phone    1      349.50</a:t>
            </a:r>
          </a:p>
          <a:p>
            <a:r>
              <a:rPr lang="en-US" sz="1600" b="1" dirty="0">
                <a:latin typeface="Courier New" pitchFamily="49" charset="0"/>
                <a:cs typeface="Courier New" pitchFamily="49" charset="0"/>
              </a:rPr>
              <a:t>2012-03-19  Chair          1      599.50</a:t>
            </a:r>
          </a:p>
          <a:p>
            <a:r>
              <a:rPr lang="en-US" sz="1600" b="1" dirty="0">
                <a:latin typeface="Courier New" pitchFamily="49" charset="0"/>
                <a:cs typeface="Courier New" pitchFamily="49" charset="0"/>
              </a:rPr>
              <a:t>2012-03-20  Chair          3    1,798.50</a:t>
            </a:r>
          </a:p>
          <a:p>
            <a:r>
              <a:rPr lang="en-US" sz="1600" b="1" dirty="0">
                <a:latin typeface="Courier New" pitchFamily="49" charset="0"/>
                <a:cs typeface="Courier New" pitchFamily="49" charset="0"/>
              </a:rPr>
              <a:t>2012-03-20  Laptop         2    2,860.00</a:t>
            </a:r>
          </a:p>
          <a:p>
            <a:r>
              <a:rPr lang="en-US" sz="1600" b="1" dirty="0">
                <a:latin typeface="Courier New" pitchFamily="49" charset="0"/>
                <a:cs typeface="Courier New" pitchFamily="49" charset="0"/>
              </a:rPr>
              <a:t>2012-03-20  Toy car        3       29.97</a:t>
            </a:r>
          </a:p>
          <a:p>
            <a:r>
              <a:rPr lang="en-US" sz="1600" b="1" dirty="0">
                <a:latin typeface="Courier New" pitchFamily="49" charset="0"/>
                <a:cs typeface="Courier New" pitchFamily="49" charset="0"/>
              </a:rPr>
              <a:t>2012-03-21  Apple (bag)   14       63.14</a:t>
            </a:r>
          </a:p>
          <a:p>
            <a:r>
              <a:rPr lang="en-US" sz="1600" b="1" dirty="0">
                <a:latin typeface="Courier New" pitchFamily="49" charset="0"/>
                <a:cs typeface="Courier New" pitchFamily="49" charset="0"/>
              </a:rPr>
              <a:t>2012-03-24  Pocket knife   1       12.95</a:t>
            </a:r>
          </a:p>
          <a:p>
            <a:r>
              <a:rPr lang="en-US" sz="1600" b="1" dirty="0">
                <a:latin typeface="Courier New" pitchFamily="49" charset="0"/>
                <a:cs typeface="Courier New" pitchFamily="49" charset="0"/>
              </a:rPr>
              <a:t>2012-03-27  Apple (bag)    2        9.02</a:t>
            </a:r>
          </a:p>
          <a:p>
            <a:r>
              <a:rPr lang="en-US" sz="1600" b="1" dirty="0">
                <a:latin typeface="Courier New" pitchFamily="49" charset="0"/>
                <a:cs typeface="Courier New" pitchFamily="49" charset="0"/>
              </a:rPr>
              <a:t>2012-03-28  Candy bar      5        7.50</a:t>
            </a:r>
          </a:p>
        </p:txBody>
      </p:sp>
      <p:sp>
        <p:nvSpPr>
          <p:cNvPr id="8" name="Afgeronde rechthoek 7"/>
          <p:cNvSpPr/>
          <p:nvPr/>
        </p:nvSpPr>
        <p:spPr bwMode="auto">
          <a:xfrm>
            <a:off x="6160314" y="2911485"/>
            <a:ext cx="989713" cy="2447634"/>
          </a:xfrm>
          <a:prstGeom prst="roundRect">
            <a:avLst>
              <a:gd name="adj" fmla="val 19631"/>
            </a:avLst>
          </a:prstGeom>
          <a:solidFill>
            <a:schemeClr val="accent6">
              <a:lumMod val="60000"/>
              <a:lumOff val="40000"/>
              <a:alpha val="50000"/>
            </a:schemeClr>
          </a:solidFill>
          <a:ln w="12700" cap="flat" cmpd="sng" algn="ctr">
            <a:solidFill>
              <a:schemeClr val="tx1"/>
            </a:solidFill>
            <a:prstDash val="dash"/>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a:latin typeface="Times New Roman" pitchFamily="18" charset="0"/>
            </a:endParaRPr>
          </a:p>
        </p:txBody>
      </p:sp>
      <p:sp>
        <p:nvSpPr>
          <p:cNvPr id="9" name="Trapezium 8"/>
          <p:cNvSpPr/>
          <p:nvPr/>
        </p:nvSpPr>
        <p:spPr bwMode="auto">
          <a:xfrm rot="5400000">
            <a:off x="7396017" y="3515079"/>
            <a:ext cx="1351392" cy="1215835"/>
          </a:xfrm>
          <a:prstGeom prst="trapezoid">
            <a:avLst>
              <a:gd name="adj" fmla="val 37005"/>
            </a:avLst>
          </a:prstGeom>
          <a:gradFill>
            <a:gsLst>
              <a:gs pos="0">
                <a:srgbClr val="FF0000">
                  <a:lumMod val="80000"/>
                </a:srgbClr>
              </a:gs>
              <a:gs pos="50000">
                <a:srgbClr val="FF0000">
                  <a:alpha val="60000"/>
                </a:srgbClr>
              </a:gs>
              <a:gs pos="100000">
                <a:srgbClr val="FF0000">
                  <a:alpha val="20000"/>
                  <a:lumMod val="80000"/>
                  <a:lumOff val="20000"/>
                </a:srgbClr>
              </a:gs>
            </a:gsLst>
            <a:lin ang="5400000" scaled="0"/>
          </a:gradFill>
          <a:ln w="12700"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cxnSp>
        <p:nvCxnSpPr>
          <p:cNvPr id="11" name="Rechte verbindingslijn met pijl 10"/>
          <p:cNvCxnSpPr>
            <a:stCxn id="8" idx="3"/>
            <a:endCxn id="9" idx="2"/>
          </p:cNvCxnSpPr>
          <p:nvPr/>
        </p:nvCxnSpPr>
        <p:spPr bwMode="auto">
          <a:xfrm flipV="1">
            <a:off x="7150027" y="4122996"/>
            <a:ext cx="313771" cy="12307"/>
          </a:xfrm>
          <a:prstGeom prst="straightConnector1">
            <a:avLst/>
          </a:prstGeom>
          <a:solidFill>
            <a:schemeClr val="accent1"/>
          </a:solidFill>
          <a:ln w="1905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hthoek 11"/>
          <p:cNvSpPr/>
          <p:nvPr/>
        </p:nvSpPr>
        <p:spPr bwMode="auto">
          <a:xfrm>
            <a:off x="9282220" y="2997822"/>
            <a:ext cx="1007849" cy="1643965"/>
          </a:xfrm>
          <a:prstGeom prst="rect">
            <a:avLst/>
          </a:prstGeom>
          <a:solidFill>
            <a:schemeClr val="accent1">
              <a:alpha val="25000"/>
            </a:schemeClr>
          </a:solidFill>
          <a:ln w="1587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sp useBgFill="1">
        <p:nvSpPr>
          <p:cNvPr id="13" name="Rechthoek 12"/>
          <p:cNvSpPr/>
          <p:nvPr/>
        </p:nvSpPr>
        <p:spPr bwMode="auto">
          <a:xfrm>
            <a:off x="9047560" y="3313323"/>
            <a:ext cx="1007849" cy="1643965"/>
          </a:xfrm>
          <a:prstGeom prst="rect">
            <a:avLst/>
          </a:prstGeom>
          <a:ln w="15875"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sp>
        <p:nvSpPr>
          <p:cNvPr id="14" name="Rechthoek 13"/>
          <p:cNvSpPr/>
          <p:nvPr/>
        </p:nvSpPr>
        <p:spPr bwMode="auto">
          <a:xfrm>
            <a:off x="9047560" y="3301014"/>
            <a:ext cx="1007849" cy="1643965"/>
          </a:xfrm>
          <a:prstGeom prst="rect">
            <a:avLst/>
          </a:prstGeom>
          <a:solidFill>
            <a:schemeClr val="accent1">
              <a:alpha val="25000"/>
            </a:schemeClr>
          </a:solidFill>
          <a:ln w="1587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cxnSp>
        <p:nvCxnSpPr>
          <p:cNvPr id="15" name="Rechte verbindingslijn met pijl 14"/>
          <p:cNvCxnSpPr>
            <a:stCxn id="9" idx="0"/>
            <a:endCxn id="14" idx="1"/>
          </p:cNvCxnSpPr>
          <p:nvPr/>
        </p:nvCxnSpPr>
        <p:spPr bwMode="auto">
          <a:xfrm flipV="1">
            <a:off x="8679631" y="4122997"/>
            <a:ext cx="367928" cy="1"/>
          </a:xfrm>
          <a:prstGeom prst="straightConnector1">
            <a:avLst/>
          </a:prstGeom>
          <a:solidFill>
            <a:schemeClr val="accent1"/>
          </a:solidFill>
          <a:ln w="1905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969631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pl-PL" dirty="0"/>
              <a:t>Anatomia indeksów</a:t>
            </a:r>
            <a:endParaRPr lang="nl-NL" dirty="0"/>
          </a:p>
        </p:txBody>
      </p:sp>
      <p:sp>
        <p:nvSpPr>
          <p:cNvPr id="3" name="Tijdelijke aanduiding voor inhoud 2"/>
          <p:cNvSpPr>
            <a:spLocks noGrp="1"/>
          </p:cNvSpPr>
          <p:nvPr>
            <p:ph idx="4294967295"/>
          </p:nvPr>
        </p:nvSpPr>
        <p:spPr>
          <a:xfrm>
            <a:off x="1982273" y="991236"/>
            <a:ext cx="8227457" cy="5180251"/>
          </a:xfrm>
          <a:prstGeom prst="rect">
            <a:avLst/>
          </a:prstGeom>
        </p:spPr>
        <p:txBody>
          <a:bodyPr/>
          <a:lstStyle/>
          <a:p>
            <a:endParaRPr lang="pl-PL" dirty="0" smtClean="0"/>
          </a:p>
          <a:p>
            <a:r>
              <a:rPr lang="en-US" dirty="0" err="1" smtClean="0"/>
              <a:t>Nonclustered</a:t>
            </a:r>
            <a:r>
              <a:rPr lang="en-US" dirty="0" smtClean="0"/>
              <a:t> </a:t>
            </a:r>
            <a:r>
              <a:rPr lang="en-US" dirty="0" err="1"/>
              <a:t>columnstore</a:t>
            </a:r>
            <a:r>
              <a:rPr lang="en-US" dirty="0"/>
              <a:t> index</a:t>
            </a:r>
            <a:endParaRPr lang="nl-NL" dirty="0"/>
          </a:p>
        </p:txBody>
      </p:sp>
      <p:sp>
        <p:nvSpPr>
          <p:cNvPr id="10" name="Tekstvak 9"/>
          <p:cNvSpPr txBox="1"/>
          <p:nvPr/>
        </p:nvSpPr>
        <p:spPr>
          <a:xfrm>
            <a:off x="2136591" y="2607512"/>
            <a:ext cx="8047440" cy="3292351"/>
          </a:xfrm>
          <a:prstGeom prst="rect">
            <a:avLst/>
          </a:prstGeom>
          <a:noFill/>
        </p:spPr>
        <p:txBody>
          <a:bodyPr wrap="square" rtlCol="0">
            <a:spAutoFit/>
          </a:bodyPr>
          <a:lstStyle/>
          <a:p>
            <a:r>
              <a:rPr lang="en-US" sz="1600" b="1" i="1" dirty="0" err="1">
                <a:latin typeface="Courier New" pitchFamily="49" charset="0"/>
                <a:cs typeface="Courier New" pitchFamily="49" charset="0"/>
              </a:rPr>
              <a:t>Saledate</a:t>
            </a:r>
            <a:r>
              <a:rPr lang="en-US" sz="1600" b="1" i="1" dirty="0">
                <a:latin typeface="Courier New" pitchFamily="49" charset="0"/>
                <a:cs typeface="Courier New" pitchFamily="49" charset="0"/>
              </a:rPr>
              <a:t>    Product      </a:t>
            </a:r>
            <a:r>
              <a:rPr lang="en-US" sz="1600" b="1" i="1" dirty="0" err="1">
                <a:latin typeface="Courier New" pitchFamily="49" charset="0"/>
                <a:cs typeface="Courier New" pitchFamily="49" charset="0"/>
              </a:rPr>
              <a:t>Amt</a:t>
            </a:r>
            <a:r>
              <a:rPr lang="en-US" sz="1600" b="1" i="1" dirty="0">
                <a:latin typeface="Courier New" pitchFamily="49" charset="0"/>
                <a:cs typeface="Courier New" pitchFamily="49" charset="0"/>
              </a:rPr>
              <a:t>  </a:t>
            </a:r>
            <a:r>
              <a:rPr lang="en-US" sz="1600" b="1" i="1" dirty="0" err="1">
                <a:latin typeface="Courier New" pitchFamily="49" charset="0"/>
                <a:cs typeface="Courier New" pitchFamily="49" charset="0"/>
              </a:rPr>
              <a:t>GrossPrice</a:t>
            </a:r>
            <a:r>
              <a:rPr lang="en-US" sz="1600" b="1" i="1" dirty="0">
                <a:latin typeface="Courier New" pitchFamily="49" charset="0"/>
                <a:cs typeface="Courier New" pitchFamily="49" charset="0"/>
              </a:rPr>
              <a:t>  </a:t>
            </a:r>
            <a:r>
              <a:rPr lang="en-US" sz="1600" b="1" i="1" dirty="0" err="1">
                <a:latin typeface="Courier New" pitchFamily="49" charset="0"/>
                <a:cs typeface="Courier New" pitchFamily="49" charset="0"/>
              </a:rPr>
              <a:t>SalesTax</a:t>
            </a:r>
            <a:endParaRPr lang="en-US" sz="1600" b="1" i="1" dirty="0">
              <a:latin typeface="Courier New" pitchFamily="49" charset="0"/>
              <a:cs typeface="Courier New" pitchFamily="49" charset="0"/>
            </a:endParaRPr>
          </a:p>
          <a:p>
            <a:r>
              <a:rPr lang="en-US" sz="1600" b="1" dirty="0">
                <a:latin typeface="Courier New" pitchFamily="49" charset="0"/>
                <a:cs typeface="Courier New" pitchFamily="49" charset="0"/>
              </a:rPr>
              <a:t>2012-03-08  Candy bar     50       75.00     14.25</a:t>
            </a:r>
          </a:p>
          <a:p>
            <a:r>
              <a:rPr lang="en-US" sz="1600" b="1" dirty="0">
                <a:latin typeface="Courier New" pitchFamily="49" charset="0"/>
                <a:cs typeface="Courier New" pitchFamily="49" charset="0"/>
              </a:rPr>
              <a:t>2012-03-10  Smart phone    1      349.50     66.41</a:t>
            </a:r>
          </a:p>
          <a:p>
            <a:r>
              <a:rPr lang="en-US" sz="1600" b="1" dirty="0">
                <a:latin typeface="Courier New" pitchFamily="49" charset="0"/>
                <a:cs typeface="Courier New" pitchFamily="49" charset="0"/>
              </a:rPr>
              <a:t>2012-03-11  Apple (bag)    7       31.57      1.89</a:t>
            </a:r>
          </a:p>
          <a:p>
            <a:r>
              <a:rPr lang="en-US" sz="1600" b="1" dirty="0">
                <a:latin typeface="Courier New" pitchFamily="49" charset="0"/>
                <a:cs typeface="Courier New" pitchFamily="49" charset="0"/>
              </a:rPr>
              <a:t>2012-03-12  Smart phone    1      349.50     66.41</a:t>
            </a:r>
          </a:p>
          <a:p>
            <a:r>
              <a:rPr lang="en-US" sz="1600" b="1" dirty="0">
                <a:latin typeface="Courier New" pitchFamily="49" charset="0"/>
                <a:cs typeface="Courier New" pitchFamily="49" charset="0"/>
              </a:rPr>
              <a:t>2012-03-19  Chair          1      599.50    113.91</a:t>
            </a:r>
          </a:p>
          <a:p>
            <a:r>
              <a:rPr lang="en-US" sz="1600" b="1" dirty="0">
                <a:latin typeface="Courier New" pitchFamily="49" charset="0"/>
                <a:cs typeface="Courier New" pitchFamily="49" charset="0"/>
              </a:rPr>
              <a:t>2012-03-20  Chair          3    1,798.50    341.72</a:t>
            </a:r>
          </a:p>
          <a:p>
            <a:r>
              <a:rPr lang="en-US" sz="1600" b="1" dirty="0">
                <a:latin typeface="Courier New" pitchFamily="49" charset="0"/>
                <a:cs typeface="Courier New" pitchFamily="49" charset="0"/>
              </a:rPr>
              <a:t>2012-03-20  Laptop         2    2,860.00    543.40</a:t>
            </a:r>
          </a:p>
          <a:p>
            <a:r>
              <a:rPr lang="en-US" sz="1600" b="1" dirty="0">
                <a:latin typeface="Courier New" pitchFamily="49" charset="0"/>
                <a:cs typeface="Courier New" pitchFamily="49" charset="0"/>
              </a:rPr>
              <a:t>2012-03-20  Toy car        3       29.97      5.69</a:t>
            </a:r>
          </a:p>
          <a:p>
            <a:r>
              <a:rPr lang="en-US" sz="1600" b="1" dirty="0">
                <a:latin typeface="Courier New" pitchFamily="49" charset="0"/>
                <a:cs typeface="Courier New" pitchFamily="49" charset="0"/>
              </a:rPr>
              <a:t>2012-03-21  Apple (bag)   14       63.14      3.79</a:t>
            </a:r>
          </a:p>
          <a:p>
            <a:r>
              <a:rPr lang="en-US" sz="1600" b="1" dirty="0">
                <a:latin typeface="Courier New" pitchFamily="49" charset="0"/>
                <a:cs typeface="Courier New" pitchFamily="49" charset="0"/>
              </a:rPr>
              <a:t>2012-03-24  Pocket knife   1       12.95      2.46</a:t>
            </a:r>
          </a:p>
          <a:p>
            <a:r>
              <a:rPr lang="en-US" sz="1600" b="1" dirty="0">
                <a:latin typeface="Courier New" pitchFamily="49" charset="0"/>
                <a:cs typeface="Courier New" pitchFamily="49" charset="0"/>
              </a:rPr>
              <a:t>2012-03-27  Apple (bag)    2        9.02      0.54</a:t>
            </a:r>
          </a:p>
          <a:p>
            <a:r>
              <a:rPr lang="en-US" sz="1600" b="1" dirty="0">
                <a:latin typeface="Courier New" pitchFamily="49" charset="0"/>
                <a:cs typeface="Courier New" pitchFamily="49" charset="0"/>
              </a:rPr>
              <a:t>2012-03-28  Candy bar      5        7.50      1.43</a:t>
            </a:r>
          </a:p>
        </p:txBody>
      </p:sp>
      <p:sp>
        <p:nvSpPr>
          <p:cNvPr id="8" name="Afgeronde rechthoek 7"/>
          <p:cNvSpPr/>
          <p:nvPr/>
        </p:nvSpPr>
        <p:spPr bwMode="auto">
          <a:xfrm>
            <a:off x="7535787" y="2911485"/>
            <a:ext cx="845735" cy="2447634"/>
          </a:xfrm>
          <a:prstGeom prst="roundRect">
            <a:avLst>
              <a:gd name="adj" fmla="val 19631"/>
            </a:avLst>
          </a:prstGeom>
          <a:solidFill>
            <a:schemeClr val="accent6">
              <a:lumMod val="60000"/>
              <a:lumOff val="40000"/>
              <a:alpha val="50000"/>
            </a:schemeClr>
          </a:solidFill>
          <a:ln w="12700" cap="flat" cmpd="sng" algn="ctr">
            <a:solidFill>
              <a:schemeClr val="tx1"/>
            </a:solidFill>
            <a:prstDash val="dash"/>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a:latin typeface="Times New Roman" pitchFamily="18" charset="0"/>
            </a:endParaRPr>
          </a:p>
        </p:txBody>
      </p:sp>
      <p:cxnSp>
        <p:nvCxnSpPr>
          <p:cNvPr id="11" name="Rechte verbindingslijn met pijl 10"/>
          <p:cNvCxnSpPr>
            <a:stCxn id="8" idx="1"/>
            <a:endCxn id="9" idx="2"/>
          </p:cNvCxnSpPr>
          <p:nvPr/>
        </p:nvCxnSpPr>
        <p:spPr bwMode="auto">
          <a:xfrm flipH="1" flipV="1">
            <a:off x="6879901" y="4122996"/>
            <a:ext cx="655885" cy="12307"/>
          </a:xfrm>
          <a:prstGeom prst="straightConnector1">
            <a:avLst/>
          </a:prstGeom>
          <a:solidFill>
            <a:schemeClr val="accent1"/>
          </a:solidFill>
          <a:ln w="1905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useBgFill="1">
        <p:nvSpPr>
          <p:cNvPr id="52" name="Rechthoek 51"/>
          <p:cNvSpPr/>
          <p:nvPr/>
        </p:nvSpPr>
        <p:spPr bwMode="auto">
          <a:xfrm>
            <a:off x="3762177" y="2997821"/>
            <a:ext cx="1007849" cy="1643965"/>
          </a:xfrm>
          <a:prstGeom prst="rect">
            <a:avLst/>
          </a:prstGeom>
          <a:ln w="15875"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sp>
        <p:nvSpPr>
          <p:cNvPr id="12" name="Rechthoek 11"/>
          <p:cNvSpPr/>
          <p:nvPr/>
        </p:nvSpPr>
        <p:spPr bwMode="auto">
          <a:xfrm>
            <a:off x="3762177" y="2997822"/>
            <a:ext cx="1007849" cy="1643965"/>
          </a:xfrm>
          <a:prstGeom prst="rect">
            <a:avLst/>
          </a:prstGeom>
          <a:solidFill>
            <a:schemeClr val="accent1">
              <a:alpha val="25000"/>
            </a:schemeClr>
          </a:solidFill>
          <a:ln w="1587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sp useBgFill="1">
        <p:nvSpPr>
          <p:cNvPr id="13" name="Rechthoek 12"/>
          <p:cNvSpPr/>
          <p:nvPr/>
        </p:nvSpPr>
        <p:spPr bwMode="auto">
          <a:xfrm>
            <a:off x="4008313" y="3313323"/>
            <a:ext cx="1007849" cy="1643965"/>
          </a:xfrm>
          <a:prstGeom prst="rect">
            <a:avLst/>
          </a:prstGeom>
          <a:ln w="15875"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sp>
        <p:nvSpPr>
          <p:cNvPr id="14" name="Rechthoek 13"/>
          <p:cNvSpPr/>
          <p:nvPr/>
        </p:nvSpPr>
        <p:spPr bwMode="auto">
          <a:xfrm>
            <a:off x="4008313" y="3313323"/>
            <a:ext cx="1007849" cy="1643965"/>
          </a:xfrm>
          <a:prstGeom prst="rect">
            <a:avLst/>
          </a:prstGeom>
          <a:solidFill>
            <a:schemeClr val="accent1">
              <a:alpha val="25000"/>
            </a:schemeClr>
          </a:solidFill>
          <a:ln w="1587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cxnSp>
        <p:nvCxnSpPr>
          <p:cNvPr id="15" name="Rechte verbindingslijn met pijl 14"/>
          <p:cNvCxnSpPr>
            <a:stCxn id="9" idx="0"/>
            <a:endCxn id="14" idx="3"/>
          </p:cNvCxnSpPr>
          <p:nvPr/>
        </p:nvCxnSpPr>
        <p:spPr bwMode="auto">
          <a:xfrm flipH="1">
            <a:off x="5016162" y="4122997"/>
            <a:ext cx="647903" cy="12308"/>
          </a:xfrm>
          <a:prstGeom prst="straightConnector1">
            <a:avLst/>
          </a:prstGeom>
          <a:solidFill>
            <a:schemeClr val="accent1"/>
          </a:solidFill>
          <a:ln w="1905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useBgFill="1">
        <p:nvSpPr>
          <p:cNvPr id="48" name="Trapezium 47"/>
          <p:cNvSpPr/>
          <p:nvPr/>
        </p:nvSpPr>
        <p:spPr bwMode="auto">
          <a:xfrm rot="16200000">
            <a:off x="5595730" y="3527386"/>
            <a:ext cx="1351392" cy="1215835"/>
          </a:xfrm>
          <a:prstGeom prst="trapezoid">
            <a:avLst>
              <a:gd name="adj" fmla="val 37005"/>
            </a:avLst>
          </a:prstGeom>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sp>
        <p:nvSpPr>
          <p:cNvPr id="9" name="Trapezium 8"/>
          <p:cNvSpPr/>
          <p:nvPr/>
        </p:nvSpPr>
        <p:spPr bwMode="auto">
          <a:xfrm rot="16200000">
            <a:off x="5596286" y="3515079"/>
            <a:ext cx="1351392" cy="1215835"/>
          </a:xfrm>
          <a:prstGeom prst="trapezoid">
            <a:avLst>
              <a:gd name="adj" fmla="val 37005"/>
            </a:avLst>
          </a:prstGeom>
          <a:gradFill>
            <a:gsLst>
              <a:gs pos="0">
                <a:srgbClr val="FF0000">
                  <a:lumMod val="80000"/>
                </a:srgbClr>
              </a:gs>
              <a:gs pos="50000">
                <a:srgbClr val="FF0000">
                  <a:alpha val="60000"/>
                </a:srgbClr>
              </a:gs>
              <a:gs pos="100000">
                <a:srgbClr val="FF0000">
                  <a:alpha val="20000"/>
                  <a:lumMod val="80000"/>
                  <a:lumOff val="20000"/>
                </a:srgbClr>
              </a:gs>
            </a:gsLst>
            <a:lin ang="5400000" scaled="0"/>
          </a:gradFill>
          <a:ln w="12700"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spTree>
    <p:extLst>
      <p:ext uri="{BB962C8B-B14F-4D97-AF65-F5344CB8AC3E}">
        <p14:creationId xmlns:p14="http://schemas.microsoft.com/office/powerpoint/2010/main" val="39133789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Co się wydarzy	</a:t>
            </a:r>
            <a:endParaRPr lang="pl-PL" dirty="0"/>
          </a:p>
        </p:txBody>
      </p:sp>
      <p:sp>
        <p:nvSpPr>
          <p:cNvPr id="3" name="Content Placeholder 2"/>
          <p:cNvSpPr>
            <a:spLocks noGrp="1"/>
          </p:cNvSpPr>
          <p:nvPr>
            <p:ph idx="1"/>
          </p:nvPr>
        </p:nvSpPr>
        <p:spPr/>
        <p:txBody>
          <a:bodyPr>
            <a:normAutofit/>
          </a:bodyPr>
          <a:lstStyle/>
          <a:p>
            <a:r>
              <a:rPr lang="pl-PL" sz="4400" dirty="0" smtClean="0"/>
              <a:t>Równoległe przetwarzanie zapytań</a:t>
            </a:r>
          </a:p>
          <a:p>
            <a:r>
              <a:rPr lang="pl-PL" sz="4400" dirty="0" smtClean="0"/>
              <a:t>Równoległy raj z problemami</a:t>
            </a:r>
          </a:p>
          <a:p>
            <a:r>
              <a:rPr lang="pl-PL" sz="4400" dirty="0" smtClean="0"/>
              <a:t>Wzorzec „dobrego” </a:t>
            </a:r>
            <a:r>
              <a:rPr lang="pl-PL" sz="4400" dirty="0" smtClean="0"/>
              <a:t>zapytania</a:t>
            </a:r>
          </a:p>
          <a:p>
            <a:r>
              <a:rPr lang="pl-PL" sz="4400" dirty="0" smtClean="0"/>
              <a:t>Co nowego w SQL 2014</a:t>
            </a:r>
            <a:endParaRPr lang="pl-PL" sz="4400" dirty="0" smtClean="0"/>
          </a:p>
          <a:p>
            <a:r>
              <a:rPr lang="pl-PL" sz="4400" smtClean="0"/>
              <a:t>Indeksy Columnstore</a:t>
            </a:r>
            <a:endParaRPr lang="pl-PL" sz="4400" dirty="0" smtClean="0"/>
          </a:p>
          <a:p>
            <a:endParaRPr lang="pl-PL" sz="4400" dirty="0"/>
          </a:p>
        </p:txBody>
      </p:sp>
      <p:sp>
        <p:nvSpPr>
          <p:cNvPr id="4" name="Footer Placeholder 3"/>
          <p:cNvSpPr>
            <a:spLocks noGrp="1"/>
          </p:cNvSpPr>
          <p:nvPr>
            <p:ph type="ftr" sz="quarter" idx="11"/>
          </p:nvPr>
        </p:nvSpPr>
        <p:spPr/>
        <p:txBody>
          <a:bodyPr/>
          <a:lstStyle/>
          <a:p>
            <a:r>
              <a:rPr lang="pl-PL" dirty="0" smtClean="0"/>
              <a:t>SQLDay 2014</a:t>
            </a:r>
          </a:p>
        </p:txBody>
      </p:sp>
    </p:spTree>
    <p:extLst>
      <p:ext uri="{BB962C8B-B14F-4D97-AF65-F5344CB8AC3E}">
        <p14:creationId xmlns:p14="http://schemas.microsoft.com/office/powerpoint/2010/main" val="110482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pl-PL" dirty="0"/>
              <a:t>Anatomia indeksów</a:t>
            </a:r>
            <a:endParaRPr lang="nl-NL" dirty="0"/>
          </a:p>
        </p:txBody>
      </p:sp>
      <p:sp>
        <p:nvSpPr>
          <p:cNvPr id="3" name="Tijdelijke aanduiding voor inhoud 2"/>
          <p:cNvSpPr>
            <a:spLocks noGrp="1"/>
          </p:cNvSpPr>
          <p:nvPr>
            <p:ph idx="4294967295"/>
          </p:nvPr>
        </p:nvSpPr>
        <p:spPr>
          <a:xfrm>
            <a:off x="1982273" y="991236"/>
            <a:ext cx="8227457" cy="5180251"/>
          </a:xfrm>
          <a:prstGeom prst="rect">
            <a:avLst/>
          </a:prstGeom>
        </p:spPr>
        <p:txBody>
          <a:bodyPr/>
          <a:lstStyle/>
          <a:p>
            <a:endParaRPr lang="pl-PL" dirty="0" smtClean="0"/>
          </a:p>
          <a:p>
            <a:r>
              <a:rPr lang="en-US" dirty="0" err="1" smtClean="0"/>
              <a:t>Nonclustered</a:t>
            </a:r>
            <a:r>
              <a:rPr lang="en-US" dirty="0" smtClean="0"/>
              <a:t> </a:t>
            </a:r>
            <a:r>
              <a:rPr lang="en-US" dirty="0" err="1"/>
              <a:t>columnstore</a:t>
            </a:r>
            <a:r>
              <a:rPr lang="en-US" dirty="0"/>
              <a:t> index</a:t>
            </a:r>
            <a:endParaRPr lang="nl-NL" dirty="0"/>
          </a:p>
        </p:txBody>
      </p:sp>
      <p:sp>
        <p:nvSpPr>
          <p:cNvPr id="10" name="Tekstvak 9"/>
          <p:cNvSpPr txBox="1"/>
          <p:nvPr/>
        </p:nvSpPr>
        <p:spPr>
          <a:xfrm>
            <a:off x="2136591" y="2607512"/>
            <a:ext cx="8047440" cy="3292351"/>
          </a:xfrm>
          <a:prstGeom prst="rect">
            <a:avLst/>
          </a:prstGeom>
          <a:noFill/>
        </p:spPr>
        <p:txBody>
          <a:bodyPr wrap="square" rtlCol="0">
            <a:spAutoFit/>
          </a:bodyPr>
          <a:lstStyle/>
          <a:p>
            <a:r>
              <a:rPr lang="en-US" sz="1600" b="1" i="1" dirty="0" err="1">
                <a:latin typeface="Courier New" pitchFamily="49" charset="0"/>
                <a:cs typeface="Courier New" pitchFamily="49" charset="0"/>
              </a:rPr>
              <a:t>Saledate</a:t>
            </a:r>
            <a:r>
              <a:rPr lang="en-US" sz="1600" b="1" i="1" dirty="0">
                <a:latin typeface="Courier New" pitchFamily="49" charset="0"/>
                <a:cs typeface="Courier New" pitchFamily="49" charset="0"/>
              </a:rPr>
              <a:t>    Product      </a:t>
            </a:r>
            <a:r>
              <a:rPr lang="en-US" sz="1600" b="1" i="1" dirty="0" err="1">
                <a:latin typeface="Courier New" pitchFamily="49" charset="0"/>
                <a:cs typeface="Courier New" pitchFamily="49" charset="0"/>
              </a:rPr>
              <a:t>Amt</a:t>
            </a:r>
            <a:r>
              <a:rPr lang="en-US" sz="1600" b="1" i="1" dirty="0">
                <a:latin typeface="Courier New" pitchFamily="49" charset="0"/>
                <a:cs typeface="Courier New" pitchFamily="49" charset="0"/>
              </a:rPr>
              <a:t>  </a:t>
            </a:r>
            <a:r>
              <a:rPr lang="en-US" sz="1600" b="1" i="1" dirty="0" err="1">
                <a:latin typeface="Courier New" pitchFamily="49" charset="0"/>
                <a:cs typeface="Courier New" pitchFamily="49" charset="0"/>
              </a:rPr>
              <a:t>GrossPrice</a:t>
            </a:r>
            <a:r>
              <a:rPr lang="en-US" sz="1600" b="1" i="1" dirty="0">
                <a:latin typeface="Courier New" pitchFamily="49" charset="0"/>
                <a:cs typeface="Courier New" pitchFamily="49" charset="0"/>
              </a:rPr>
              <a:t>  </a:t>
            </a:r>
            <a:r>
              <a:rPr lang="en-US" sz="1600" b="1" i="1" dirty="0" err="1">
                <a:latin typeface="Courier New" pitchFamily="49" charset="0"/>
                <a:cs typeface="Courier New" pitchFamily="49" charset="0"/>
              </a:rPr>
              <a:t>SalesTax</a:t>
            </a:r>
            <a:r>
              <a:rPr lang="en-US" sz="1600" b="1" i="1" dirty="0">
                <a:latin typeface="Courier New" pitchFamily="49" charset="0"/>
                <a:cs typeface="Courier New" pitchFamily="49" charset="0"/>
              </a:rPr>
              <a:t>  </a:t>
            </a:r>
            <a:r>
              <a:rPr lang="en-US" sz="1600" b="1" i="1" dirty="0" err="1">
                <a:latin typeface="Courier New" pitchFamily="49" charset="0"/>
                <a:cs typeface="Courier New" pitchFamily="49" charset="0"/>
              </a:rPr>
              <a:t>NetPrice</a:t>
            </a:r>
            <a:endParaRPr lang="en-US" sz="1600" b="1" i="1" dirty="0">
              <a:latin typeface="Courier New" pitchFamily="49" charset="0"/>
              <a:cs typeface="Courier New" pitchFamily="49" charset="0"/>
            </a:endParaRPr>
          </a:p>
          <a:p>
            <a:r>
              <a:rPr lang="en-US" sz="1600" b="1" dirty="0">
                <a:latin typeface="Courier New" pitchFamily="49" charset="0"/>
                <a:cs typeface="Courier New" pitchFamily="49" charset="0"/>
              </a:rPr>
              <a:t>2012-03-08  Candy bar     50       75.00     14.25     89.25</a:t>
            </a:r>
          </a:p>
          <a:p>
            <a:r>
              <a:rPr lang="en-US" sz="1600" b="1" dirty="0">
                <a:latin typeface="Courier New" pitchFamily="49" charset="0"/>
                <a:cs typeface="Courier New" pitchFamily="49" charset="0"/>
              </a:rPr>
              <a:t>2012-03-10  Smart phone    1      349.50     66.41    419.91</a:t>
            </a:r>
          </a:p>
          <a:p>
            <a:r>
              <a:rPr lang="en-US" sz="1600" b="1" dirty="0">
                <a:latin typeface="Courier New" pitchFamily="49" charset="0"/>
                <a:cs typeface="Courier New" pitchFamily="49" charset="0"/>
              </a:rPr>
              <a:t>2012-03-11  Apple (bag)    7       31.57      1.89     33.46</a:t>
            </a:r>
          </a:p>
          <a:p>
            <a:r>
              <a:rPr lang="en-US" sz="1600" b="1" dirty="0">
                <a:latin typeface="Courier New" pitchFamily="49" charset="0"/>
                <a:cs typeface="Courier New" pitchFamily="49" charset="0"/>
              </a:rPr>
              <a:t>2012-03-12  Smart phone    1      349.50     66.41    419.91</a:t>
            </a:r>
          </a:p>
          <a:p>
            <a:r>
              <a:rPr lang="en-US" sz="1600" b="1" dirty="0">
                <a:latin typeface="Courier New" pitchFamily="49" charset="0"/>
                <a:cs typeface="Courier New" pitchFamily="49" charset="0"/>
              </a:rPr>
              <a:t>2012-03-19  Chair          1      599.50    113.91    713.41</a:t>
            </a:r>
          </a:p>
          <a:p>
            <a:r>
              <a:rPr lang="en-US" sz="1600" b="1" dirty="0">
                <a:latin typeface="Courier New" pitchFamily="49" charset="0"/>
                <a:cs typeface="Courier New" pitchFamily="49" charset="0"/>
              </a:rPr>
              <a:t>2012-03-20  Chair          3    1,798.50    341.72  2,140.22</a:t>
            </a:r>
          </a:p>
          <a:p>
            <a:r>
              <a:rPr lang="en-US" sz="1600" b="1" dirty="0">
                <a:latin typeface="Courier New" pitchFamily="49" charset="0"/>
                <a:cs typeface="Courier New" pitchFamily="49" charset="0"/>
              </a:rPr>
              <a:t>2012-03-20  Laptop         2    2,860.00    543.40  3,403.40</a:t>
            </a:r>
          </a:p>
          <a:p>
            <a:r>
              <a:rPr lang="en-US" sz="1600" b="1" dirty="0">
                <a:latin typeface="Courier New" pitchFamily="49" charset="0"/>
                <a:cs typeface="Courier New" pitchFamily="49" charset="0"/>
              </a:rPr>
              <a:t>2012-03-20  Toy car        3       29.97      5.69     35.66</a:t>
            </a:r>
          </a:p>
          <a:p>
            <a:r>
              <a:rPr lang="en-US" sz="1600" b="1" dirty="0">
                <a:latin typeface="Courier New" pitchFamily="49" charset="0"/>
                <a:cs typeface="Courier New" pitchFamily="49" charset="0"/>
              </a:rPr>
              <a:t>2012-03-21  Apple (bag)   14       63.14      3.79     66.93</a:t>
            </a:r>
          </a:p>
          <a:p>
            <a:r>
              <a:rPr lang="en-US" sz="1600" b="1" dirty="0">
                <a:latin typeface="Courier New" pitchFamily="49" charset="0"/>
                <a:cs typeface="Courier New" pitchFamily="49" charset="0"/>
              </a:rPr>
              <a:t>2012-03-24  Pocket knife   1       12.95      2.46     15.41</a:t>
            </a:r>
          </a:p>
          <a:p>
            <a:r>
              <a:rPr lang="en-US" sz="1600" b="1" dirty="0">
                <a:latin typeface="Courier New" pitchFamily="49" charset="0"/>
                <a:cs typeface="Courier New" pitchFamily="49" charset="0"/>
              </a:rPr>
              <a:t>2012-03-27  Apple (bag)    2        9.02      0.54      9.56</a:t>
            </a:r>
          </a:p>
          <a:p>
            <a:r>
              <a:rPr lang="en-US" sz="1600" b="1" dirty="0">
                <a:latin typeface="Courier New" pitchFamily="49" charset="0"/>
                <a:cs typeface="Courier New" pitchFamily="49" charset="0"/>
              </a:rPr>
              <a:t>2012-03-28  Candy bar      5        7.50      1.43      8.93</a:t>
            </a:r>
          </a:p>
        </p:txBody>
      </p:sp>
      <p:sp>
        <p:nvSpPr>
          <p:cNvPr id="39" name="Afgeronde rechthoek 38"/>
          <p:cNvSpPr/>
          <p:nvPr/>
        </p:nvSpPr>
        <p:spPr bwMode="auto">
          <a:xfrm>
            <a:off x="8570639" y="2911485"/>
            <a:ext cx="1011576" cy="2447634"/>
          </a:xfrm>
          <a:prstGeom prst="roundRect">
            <a:avLst>
              <a:gd name="adj" fmla="val 19631"/>
            </a:avLst>
          </a:prstGeom>
          <a:solidFill>
            <a:schemeClr val="accent6">
              <a:lumMod val="60000"/>
              <a:lumOff val="40000"/>
              <a:alpha val="50000"/>
            </a:schemeClr>
          </a:solidFill>
          <a:ln w="12700" cap="flat" cmpd="sng" algn="ctr">
            <a:solidFill>
              <a:schemeClr val="tx1"/>
            </a:solidFill>
            <a:prstDash val="dash"/>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a:latin typeface="Times New Roman" pitchFamily="18" charset="0"/>
            </a:endParaRPr>
          </a:p>
        </p:txBody>
      </p:sp>
      <p:cxnSp>
        <p:nvCxnSpPr>
          <p:cNvPr id="40" name="Rechte verbindingslijn met pijl 39"/>
          <p:cNvCxnSpPr>
            <a:stCxn id="39" idx="1"/>
            <a:endCxn id="47" idx="2"/>
          </p:cNvCxnSpPr>
          <p:nvPr/>
        </p:nvCxnSpPr>
        <p:spPr bwMode="auto">
          <a:xfrm flipH="1" flipV="1">
            <a:off x="7914753" y="4122996"/>
            <a:ext cx="655885" cy="12307"/>
          </a:xfrm>
          <a:prstGeom prst="straightConnector1">
            <a:avLst/>
          </a:prstGeom>
          <a:solidFill>
            <a:schemeClr val="accent1"/>
          </a:solidFill>
          <a:ln w="1905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useBgFill="1">
        <p:nvSpPr>
          <p:cNvPr id="41" name="Rechthoek 40"/>
          <p:cNvSpPr/>
          <p:nvPr/>
        </p:nvSpPr>
        <p:spPr bwMode="auto">
          <a:xfrm>
            <a:off x="4797030" y="2997821"/>
            <a:ext cx="1007849" cy="1643965"/>
          </a:xfrm>
          <a:prstGeom prst="rect">
            <a:avLst/>
          </a:prstGeom>
          <a:ln w="15875"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sp>
        <p:nvSpPr>
          <p:cNvPr id="42" name="Rechthoek 41"/>
          <p:cNvSpPr/>
          <p:nvPr/>
        </p:nvSpPr>
        <p:spPr bwMode="auto">
          <a:xfrm>
            <a:off x="4797030" y="2997822"/>
            <a:ext cx="1007849" cy="1643965"/>
          </a:xfrm>
          <a:prstGeom prst="rect">
            <a:avLst/>
          </a:prstGeom>
          <a:solidFill>
            <a:schemeClr val="accent1">
              <a:alpha val="25000"/>
            </a:schemeClr>
          </a:solidFill>
          <a:ln w="1587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sp useBgFill="1">
        <p:nvSpPr>
          <p:cNvPr id="43" name="Rechthoek 42"/>
          <p:cNvSpPr/>
          <p:nvPr/>
        </p:nvSpPr>
        <p:spPr bwMode="auto">
          <a:xfrm>
            <a:off x="5043165" y="3313323"/>
            <a:ext cx="1007849" cy="1643965"/>
          </a:xfrm>
          <a:prstGeom prst="rect">
            <a:avLst/>
          </a:prstGeom>
          <a:ln w="15875"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sp>
        <p:nvSpPr>
          <p:cNvPr id="44" name="Rechthoek 43"/>
          <p:cNvSpPr/>
          <p:nvPr/>
        </p:nvSpPr>
        <p:spPr bwMode="auto">
          <a:xfrm>
            <a:off x="5043165" y="3313323"/>
            <a:ext cx="1007849" cy="1643965"/>
          </a:xfrm>
          <a:prstGeom prst="rect">
            <a:avLst/>
          </a:prstGeom>
          <a:solidFill>
            <a:schemeClr val="accent1">
              <a:alpha val="25000"/>
            </a:schemeClr>
          </a:solidFill>
          <a:ln w="15875"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cxnSp>
        <p:nvCxnSpPr>
          <p:cNvPr id="45" name="Rechte verbindingslijn met pijl 44"/>
          <p:cNvCxnSpPr>
            <a:stCxn id="47" idx="0"/>
            <a:endCxn id="44" idx="3"/>
          </p:cNvCxnSpPr>
          <p:nvPr/>
        </p:nvCxnSpPr>
        <p:spPr bwMode="auto">
          <a:xfrm flipH="1">
            <a:off x="6051015" y="4122997"/>
            <a:ext cx="647903" cy="12308"/>
          </a:xfrm>
          <a:prstGeom prst="straightConnector1">
            <a:avLst/>
          </a:prstGeom>
          <a:solidFill>
            <a:schemeClr val="accent1"/>
          </a:solidFill>
          <a:ln w="1905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useBgFill="1">
        <p:nvSpPr>
          <p:cNvPr id="46" name="Trapezium 45"/>
          <p:cNvSpPr/>
          <p:nvPr/>
        </p:nvSpPr>
        <p:spPr bwMode="auto">
          <a:xfrm rot="16200000">
            <a:off x="6630583" y="3527386"/>
            <a:ext cx="1351392" cy="1215835"/>
          </a:xfrm>
          <a:prstGeom prst="trapezoid">
            <a:avLst>
              <a:gd name="adj" fmla="val 37005"/>
            </a:avLst>
          </a:prstGeom>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sp>
        <p:nvSpPr>
          <p:cNvPr id="47" name="Trapezium 46"/>
          <p:cNvSpPr/>
          <p:nvPr/>
        </p:nvSpPr>
        <p:spPr bwMode="auto">
          <a:xfrm rot="16200000">
            <a:off x="6631139" y="3515079"/>
            <a:ext cx="1351392" cy="1215835"/>
          </a:xfrm>
          <a:prstGeom prst="trapezoid">
            <a:avLst>
              <a:gd name="adj" fmla="val 37005"/>
            </a:avLst>
          </a:prstGeom>
          <a:gradFill>
            <a:gsLst>
              <a:gs pos="0">
                <a:srgbClr val="FF0000">
                  <a:lumMod val="80000"/>
                </a:srgbClr>
              </a:gs>
              <a:gs pos="50000">
                <a:srgbClr val="FF0000">
                  <a:alpha val="60000"/>
                </a:srgbClr>
              </a:gs>
              <a:gs pos="100000">
                <a:srgbClr val="FF0000">
                  <a:alpha val="20000"/>
                  <a:lumMod val="80000"/>
                  <a:lumOff val="20000"/>
                </a:srgbClr>
              </a:gs>
            </a:gsLst>
            <a:lin ang="5400000" scaled="0"/>
          </a:gradFill>
          <a:ln w="12700" cap="flat" cmpd="sng" algn="ctr">
            <a:solidFill>
              <a:schemeClr val="tx1"/>
            </a:solid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bodyPr>
          <a:lstStyle/>
          <a:p>
            <a:pPr eaLnBrk="0" fontAlgn="base" hangingPunct="0">
              <a:spcBef>
                <a:spcPct val="0"/>
              </a:spcBef>
              <a:spcAft>
                <a:spcPct val="0"/>
              </a:spcAft>
            </a:pPr>
            <a:endParaRPr lang="nl-NL" sz="2399" dirty="0">
              <a:latin typeface="Times New Roman" pitchFamily="18" charset="0"/>
            </a:endParaRPr>
          </a:p>
        </p:txBody>
      </p:sp>
    </p:spTree>
    <p:extLst>
      <p:ext uri="{BB962C8B-B14F-4D97-AF65-F5344CB8AC3E}">
        <p14:creationId xmlns:p14="http://schemas.microsoft.com/office/powerpoint/2010/main" val="37310198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l-PL" b="1" dirty="0" smtClean="0"/>
              <a:t>Jak działa CPU</a:t>
            </a:r>
            <a:endParaRPr lang="en-US" b="1" dirty="0"/>
          </a:p>
        </p:txBody>
      </p:sp>
      <p:sp>
        <p:nvSpPr>
          <p:cNvPr id="4" name="Rectangle 3"/>
          <p:cNvSpPr/>
          <p:nvPr/>
        </p:nvSpPr>
        <p:spPr>
          <a:xfrm>
            <a:off x="814175" y="2246381"/>
            <a:ext cx="8938472" cy="2991758"/>
          </a:xfrm>
          <a:prstGeom prst="rect">
            <a:avLst/>
          </a:prstGeom>
          <a:solidFill>
            <a:schemeClr val="accent3">
              <a:lumMod val="75000"/>
            </a:schemeClr>
          </a:solidFill>
          <a:ln>
            <a:solidFill>
              <a:schemeClr val="tx2"/>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0" name="Rectangle 9"/>
          <p:cNvSpPr/>
          <p:nvPr/>
        </p:nvSpPr>
        <p:spPr>
          <a:xfrm>
            <a:off x="1088914" y="4090885"/>
            <a:ext cx="8227457" cy="1093142"/>
          </a:xfrm>
          <a:prstGeom prst="rect">
            <a:avLst/>
          </a:prstGeom>
          <a:solidFill>
            <a:schemeClr val="accent3">
              <a:lumMod val="60000"/>
              <a:lumOff val="40000"/>
            </a:schemeClr>
          </a:solidFill>
          <a:ln>
            <a:solidFill>
              <a:schemeClr val="tx2"/>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solidFill>
                  <a:schemeClr val="tx2"/>
                </a:solidFill>
              </a:rPr>
              <a:t>Level 3 Cache (Megabytes)</a:t>
            </a:r>
          </a:p>
        </p:txBody>
      </p:sp>
      <p:sp>
        <p:nvSpPr>
          <p:cNvPr id="28" name="Rectangle 27"/>
          <p:cNvSpPr/>
          <p:nvPr/>
        </p:nvSpPr>
        <p:spPr>
          <a:xfrm>
            <a:off x="1088914" y="2418014"/>
            <a:ext cx="3859795" cy="1369027"/>
          </a:xfrm>
          <a:prstGeom prst="rect">
            <a:avLst/>
          </a:prstGeom>
          <a:solidFill>
            <a:schemeClr val="accent3">
              <a:lumMod val="40000"/>
              <a:lumOff val="60000"/>
            </a:schemeClr>
          </a:solidFill>
          <a:ln>
            <a:solidFill>
              <a:schemeClr val="tx2"/>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2"/>
              </a:solidFill>
            </a:endParaRPr>
          </a:p>
        </p:txBody>
      </p:sp>
      <p:sp>
        <p:nvSpPr>
          <p:cNvPr id="29" name="Rectangle 28"/>
          <p:cNvSpPr/>
          <p:nvPr/>
        </p:nvSpPr>
        <p:spPr>
          <a:xfrm>
            <a:off x="1313476" y="3258194"/>
            <a:ext cx="3453500" cy="490941"/>
          </a:xfrm>
          <a:prstGeom prst="rect">
            <a:avLst/>
          </a:prstGeom>
          <a:solidFill>
            <a:schemeClr val="accent3">
              <a:lumMod val="60000"/>
              <a:lumOff val="40000"/>
            </a:schemeClr>
          </a:solidFill>
          <a:ln>
            <a:solidFill>
              <a:schemeClr val="tx2"/>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rPr>
              <a:t>Level 2 Cache </a:t>
            </a:r>
          </a:p>
          <a:p>
            <a:pPr algn="ctr"/>
            <a:r>
              <a:rPr lang="en-US" sz="1600" dirty="0">
                <a:solidFill>
                  <a:schemeClr val="tx2"/>
                </a:solidFill>
              </a:rPr>
              <a:t>(100s Kilobytes)</a:t>
            </a:r>
          </a:p>
        </p:txBody>
      </p:sp>
      <p:sp>
        <p:nvSpPr>
          <p:cNvPr id="30" name="Rectangle 29"/>
          <p:cNvSpPr/>
          <p:nvPr/>
        </p:nvSpPr>
        <p:spPr>
          <a:xfrm>
            <a:off x="3300282" y="2728250"/>
            <a:ext cx="1466697" cy="530863"/>
          </a:xfrm>
          <a:prstGeom prst="rect">
            <a:avLst/>
          </a:prstGeom>
          <a:solidFill>
            <a:schemeClr val="accent3">
              <a:lumMod val="60000"/>
              <a:lumOff val="40000"/>
            </a:schemeClr>
          </a:solidFill>
          <a:ln>
            <a:solidFill>
              <a:schemeClr val="tx2"/>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6" dirty="0">
                <a:solidFill>
                  <a:schemeClr val="tx2"/>
                </a:solidFill>
              </a:rPr>
              <a:t>L1 Data (32KB)</a:t>
            </a:r>
          </a:p>
        </p:txBody>
      </p:sp>
      <p:sp>
        <p:nvSpPr>
          <p:cNvPr id="31" name="TextBox 30"/>
          <p:cNvSpPr txBox="1"/>
          <p:nvPr/>
        </p:nvSpPr>
        <p:spPr>
          <a:xfrm>
            <a:off x="2436496" y="2364406"/>
            <a:ext cx="1586424" cy="379557"/>
          </a:xfrm>
          <a:prstGeom prst="rect">
            <a:avLst/>
          </a:prstGeom>
          <a:noFill/>
          <a:ln>
            <a:no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spAutoFit/>
          </a:bodyPr>
          <a:lstStyle/>
          <a:p>
            <a:r>
              <a:rPr lang="en-US" sz="1866" dirty="0">
                <a:solidFill>
                  <a:schemeClr val="tx2"/>
                </a:solidFill>
              </a:rPr>
              <a:t>CPU Core</a:t>
            </a:r>
          </a:p>
        </p:txBody>
      </p:sp>
      <p:sp>
        <p:nvSpPr>
          <p:cNvPr id="32" name="Rectangle 31"/>
          <p:cNvSpPr/>
          <p:nvPr/>
        </p:nvSpPr>
        <p:spPr>
          <a:xfrm>
            <a:off x="1313479" y="2727331"/>
            <a:ext cx="1474651" cy="530863"/>
          </a:xfrm>
          <a:prstGeom prst="rect">
            <a:avLst/>
          </a:prstGeom>
          <a:solidFill>
            <a:schemeClr val="accent3">
              <a:lumMod val="60000"/>
              <a:lumOff val="40000"/>
            </a:schemeClr>
          </a:solidFill>
          <a:ln>
            <a:solidFill>
              <a:schemeClr val="tx2"/>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6" dirty="0">
                <a:solidFill>
                  <a:schemeClr val="tx2"/>
                </a:solidFill>
              </a:rPr>
              <a:t>L1 </a:t>
            </a:r>
            <a:r>
              <a:rPr lang="en-US" sz="1866" dirty="0" err="1">
                <a:solidFill>
                  <a:schemeClr val="tx2"/>
                </a:solidFill>
              </a:rPr>
              <a:t>Instr</a:t>
            </a:r>
            <a:r>
              <a:rPr lang="en-US" sz="1866" dirty="0">
                <a:solidFill>
                  <a:schemeClr val="tx2"/>
                </a:solidFill>
              </a:rPr>
              <a:t> (32KB)</a:t>
            </a:r>
            <a:endParaRPr lang="en-US" sz="2399" dirty="0">
              <a:solidFill>
                <a:schemeClr val="tx2"/>
              </a:solidFill>
            </a:endParaRPr>
          </a:p>
        </p:txBody>
      </p:sp>
      <p:sp>
        <p:nvSpPr>
          <p:cNvPr id="22" name="Rectangle 21"/>
          <p:cNvSpPr/>
          <p:nvPr/>
        </p:nvSpPr>
        <p:spPr>
          <a:xfrm>
            <a:off x="5456576" y="2431311"/>
            <a:ext cx="3859795" cy="1369027"/>
          </a:xfrm>
          <a:prstGeom prst="rect">
            <a:avLst/>
          </a:prstGeom>
          <a:solidFill>
            <a:schemeClr val="accent3">
              <a:lumMod val="40000"/>
              <a:lumOff val="60000"/>
            </a:schemeClr>
          </a:solidFill>
          <a:ln>
            <a:solidFill>
              <a:schemeClr val="tx2"/>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2"/>
              </a:solidFill>
            </a:endParaRPr>
          </a:p>
        </p:txBody>
      </p:sp>
      <p:sp>
        <p:nvSpPr>
          <p:cNvPr id="23" name="Rectangle 22"/>
          <p:cNvSpPr/>
          <p:nvPr/>
        </p:nvSpPr>
        <p:spPr>
          <a:xfrm>
            <a:off x="5681139" y="3271490"/>
            <a:ext cx="3453500" cy="490941"/>
          </a:xfrm>
          <a:prstGeom prst="rect">
            <a:avLst/>
          </a:prstGeom>
          <a:solidFill>
            <a:schemeClr val="accent3">
              <a:lumMod val="60000"/>
              <a:lumOff val="40000"/>
            </a:schemeClr>
          </a:solidFill>
          <a:ln>
            <a:solidFill>
              <a:schemeClr val="tx2"/>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rPr>
              <a:t>Level 2 Cache </a:t>
            </a:r>
          </a:p>
          <a:p>
            <a:pPr algn="ctr"/>
            <a:r>
              <a:rPr lang="en-US" sz="1600" dirty="0">
                <a:solidFill>
                  <a:schemeClr val="tx2"/>
                </a:solidFill>
              </a:rPr>
              <a:t>(100s Kilobytes)</a:t>
            </a:r>
          </a:p>
        </p:txBody>
      </p:sp>
      <p:sp>
        <p:nvSpPr>
          <p:cNvPr id="24" name="Rectangle 23"/>
          <p:cNvSpPr/>
          <p:nvPr/>
        </p:nvSpPr>
        <p:spPr>
          <a:xfrm>
            <a:off x="7667944" y="2741546"/>
            <a:ext cx="1466697" cy="530863"/>
          </a:xfrm>
          <a:prstGeom prst="rect">
            <a:avLst/>
          </a:prstGeom>
          <a:solidFill>
            <a:schemeClr val="accent3">
              <a:lumMod val="60000"/>
              <a:lumOff val="40000"/>
            </a:schemeClr>
          </a:solidFill>
          <a:ln>
            <a:solidFill>
              <a:schemeClr val="tx2"/>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6" dirty="0">
                <a:solidFill>
                  <a:schemeClr val="tx2"/>
                </a:solidFill>
              </a:rPr>
              <a:t>L1 Data (32KB)</a:t>
            </a:r>
          </a:p>
        </p:txBody>
      </p:sp>
      <p:sp>
        <p:nvSpPr>
          <p:cNvPr id="25" name="TextBox 24"/>
          <p:cNvSpPr txBox="1"/>
          <p:nvPr/>
        </p:nvSpPr>
        <p:spPr>
          <a:xfrm>
            <a:off x="6804158" y="2377703"/>
            <a:ext cx="1586424" cy="379557"/>
          </a:xfrm>
          <a:prstGeom prst="rect">
            <a:avLst/>
          </a:prstGeom>
          <a:noFill/>
          <a:ln>
            <a:no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spAutoFit/>
          </a:bodyPr>
          <a:lstStyle/>
          <a:p>
            <a:r>
              <a:rPr lang="en-US" sz="1866" dirty="0">
                <a:solidFill>
                  <a:schemeClr val="tx2"/>
                </a:solidFill>
              </a:rPr>
              <a:t>CPU Core</a:t>
            </a:r>
          </a:p>
        </p:txBody>
      </p:sp>
      <p:sp>
        <p:nvSpPr>
          <p:cNvPr id="26" name="Rectangle 25"/>
          <p:cNvSpPr/>
          <p:nvPr/>
        </p:nvSpPr>
        <p:spPr>
          <a:xfrm>
            <a:off x="5681138" y="2740627"/>
            <a:ext cx="1474652" cy="530863"/>
          </a:xfrm>
          <a:prstGeom prst="rect">
            <a:avLst/>
          </a:prstGeom>
          <a:solidFill>
            <a:schemeClr val="accent3">
              <a:lumMod val="60000"/>
              <a:lumOff val="40000"/>
            </a:schemeClr>
          </a:solidFill>
          <a:ln>
            <a:solidFill>
              <a:schemeClr val="tx2"/>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6" dirty="0">
                <a:solidFill>
                  <a:schemeClr val="tx2"/>
                </a:solidFill>
              </a:rPr>
              <a:t>L1 </a:t>
            </a:r>
            <a:r>
              <a:rPr lang="en-US" sz="1866" dirty="0" err="1">
                <a:solidFill>
                  <a:schemeClr val="tx2"/>
                </a:solidFill>
              </a:rPr>
              <a:t>Instr</a:t>
            </a:r>
            <a:r>
              <a:rPr lang="en-US" sz="1866" dirty="0">
                <a:solidFill>
                  <a:schemeClr val="tx2"/>
                </a:solidFill>
              </a:rPr>
              <a:t> (32KB)</a:t>
            </a:r>
            <a:endParaRPr lang="en-US" sz="2399" dirty="0">
              <a:solidFill>
                <a:schemeClr val="tx2"/>
              </a:solidFill>
            </a:endParaRPr>
          </a:p>
        </p:txBody>
      </p:sp>
      <p:sp>
        <p:nvSpPr>
          <p:cNvPr id="3" name="Down Arrow 2"/>
          <p:cNvSpPr/>
          <p:nvPr/>
        </p:nvSpPr>
        <p:spPr>
          <a:xfrm>
            <a:off x="10482223" y="2304458"/>
            <a:ext cx="1117309" cy="2991758"/>
          </a:xfrm>
          <a:prstGeom prst="down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5" name="Content Placeholder 2"/>
          <p:cNvSpPr txBox="1">
            <a:spLocks/>
          </p:cNvSpPr>
          <p:nvPr/>
        </p:nvSpPr>
        <p:spPr>
          <a:xfrm>
            <a:off x="9346353" y="4283100"/>
            <a:ext cx="2760253" cy="1685241"/>
          </a:xfrm>
          <a:prstGeom prst="rect">
            <a:avLst/>
          </a:prstGeom>
        </p:spPr>
        <p:txBody>
          <a:bodyPr vert="horz" lIns="121888" tIns="60944" rIns="121888" bIns="60944" rtlCol="0">
            <a:normAutofit/>
          </a:bodyPr>
          <a:lstStyle>
            <a:lvl1pPr marL="182880" indent="-182880" algn="l" defTabSz="914400" rtl="0" eaLnBrk="1" latinLnBrk="0" hangingPunct="1">
              <a:spcBef>
                <a:spcPct val="20000"/>
              </a:spcBef>
              <a:buFont typeface="Arial" pitchFamily="34" charset="0"/>
              <a:buChar char="•"/>
              <a:defRPr sz="2000" kern="1200">
                <a:solidFill>
                  <a:srgbClr val="E8E8E8"/>
                </a:solidFill>
                <a:latin typeface="+mn-lt"/>
                <a:ea typeface="+mn-ea"/>
                <a:cs typeface="+mn-cs"/>
              </a:defRPr>
            </a:lvl1pPr>
            <a:lvl2pPr marL="457200" indent="-182880" algn="l" defTabSz="914400" rtl="0" eaLnBrk="1" latinLnBrk="0" hangingPunct="1">
              <a:spcBef>
                <a:spcPct val="20000"/>
              </a:spcBef>
              <a:buFont typeface="Arial" pitchFamily="34" charset="0"/>
              <a:buChar char="•"/>
              <a:defRPr sz="1700" kern="1200">
                <a:solidFill>
                  <a:srgbClr val="E8E8E8"/>
                </a:solidFill>
                <a:latin typeface="+mn-lt"/>
                <a:ea typeface="+mn-ea"/>
                <a:cs typeface="+mn-cs"/>
              </a:defRPr>
            </a:lvl2pPr>
            <a:lvl3pPr marL="685800" indent="-182880" algn="l" defTabSz="914400" rtl="0" eaLnBrk="1" latinLnBrk="0" hangingPunct="1">
              <a:spcBef>
                <a:spcPct val="20000"/>
              </a:spcBef>
              <a:buFont typeface="Courier New" pitchFamily="49" charset="0"/>
              <a:buChar char="o"/>
              <a:defRPr sz="1400" kern="1200">
                <a:solidFill>
                  <a:srgbClr val="E8E8E8"/>
                </a:solidFill>
                <a:latin typeface="+mn-lt"/>
                <a:ea typeface="+mn-ea"/>
                <a:cs typeface="+mn-cs"/>
              </a:defRPr>
            </a:lvl3pPr>
            <a:lvl4pPr marL="914400" indent="-182880" algn="l" defTabSz="914400" rtl="0" eaLnBrk="1" latinLnBrk="0" hangingPunct="1">
              <a:spcBef>
                <a:spcPct val="20000"/>
              </a:spcBef>
              <a:buFont typeface="Arial" pitchFamily="34" charset="0"/>
              <a:buChar char="–"/>
              <a:defRPr sz="1200" kern="1200">
                <a:solidFill>
                  <a:srgbClr val="E8E8E8"/>
                </a:solidFill>
                <a:latin typeface="+mn-lt"/>
                <a:ea typeface="+mn-ea"/>
                <a:cs typeface="+mn-cs"/>
              </a:defRPr>
            </a:lvl4pPr>
            <a:lvl5pPr marL="1143000" indent="-182880" algn="l" defTabSz="914400" rtl="0" eaLnBrk="1" latinLnBrk="0" hangingPunct="1">
              <a:spcBef>
                <a:spcPct val="20000"/>
              </a:spcBef>
              <a:buFont typeface="Arial" pitchFamily="34" charset="0"/>
              <a:buChar char="»"/>
              <a:defRPr sz="1200" kern="1200">
                <a:solidFill>
                  <a:srgbClr val="E8E8E8"/>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666" dirty="0"/>
          </a:p>
        </p:txBody>
      </p:sp>
    </p:spTree>
    <p:extLst>
      <p:ext uri="{BB962C8B-B14F-4D97-AF65-F5344CB8AC3E}">
        <p14:creationId xmlns:p14="http://schemas.microsoft.com/office/powerpoint/2010/main" val="17718109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Batch Model</a:t>
            </a:r>
            <a:endParaRPr lang="en-US" b="1" dirty="0"/>
          </a:p>
        </p:txBody>
      </p:sp>
      <p:grpSp>
        <p:nvGrpSpPr>
          <p:cNvPr id="4" name="Group 3"/>
          <p:cNvGrpSpPr/>
          <p:nvPr/>
        </p:nvGrpSpPr>
        <p:grpSpPr>
          <a:xfrm>
            <a:off x="4948021" y="202223"/>
            <a:ext cx="3064513" cy="5199332"/>
            <a:chOff x="8227456" y="843644"/>
            <a:chExt cx="3064513" cy="5199332"/>
          </a:xfrm>
        </p:grpSpPr>
        <p:sp>
          <p:nvSpPr>
            <p:cNvPr id="5" name="Rectangle 4"/>
            <p:cNvSpPr/>
            <p:nvPr/>
          </p:nvSpPr>
          <p:spPr>
            <a:xfrm>
              <a:off x="9565219" y="1499103"/>
              <a:ext cx="1726750" cy="812588"/>
            </a:xfrm>
            <a:prstGeom prst="rect">
              <a:avLst/>
            </a:prstGeom>
            <a:solidFill>
              <a:schemeClr val="accent3"/>
            </a:solidFill>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solidFill>
                    <a:schemeClr val="tx2"/>
                  </a:solidFill>
                </a:rPr>
                <a:t>Project</a:t>
              </a:r>
            </a:p>
          </p:txBody>
        </p:sp>
        <p:sp>
          <p:nvSpPr>
            <p:cNvPr id="6" name="Rectangle 5"/>
            <p:cNvSpPr/>
            <p:nvPr/>
          </p:nvSpPr>
          <p:spPr>
            <a:xfrm>
              <a:off x="9565219" y="3022706"/>
              <a:ext cx="1726750" cy="812588"/>
            </a:xfrm>
            <a:prstGeom prst="rect">
              <a:avLst/>
            </a:prstGeom>
            <a:solidFill>
              <a:schemeClr val="accent3"/>
            </a:solidFill>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solidFill>
                    <a:schemeClr val="tx2"/>
                  </a:solidFill>
                </a:rPr>
                <a:t>Filter</a:t>
              </a:r>
            </a:p>
          </p:txBody>
        </p:sp>
        <p:sp>
          <p:nvSpPr>
            <p:cNvPr id="7" name="Rectangle 6"/>
            <p:cNvSpPr/>
            <p:nvPr/>
          </p:nvSpPr>
          <p:spPr>
            <a:xfrm>
              <a:off x="9565219" y="4546309"/>
              <a:ext cx="1726750" cy="812588"/>
            </a:xfrm>
            <a:prstGeom prst="rect">
              <a:avLst/>
            </a:prstGeom>
            <a:solidFill>
              <a:schemeClr val="accent3"/>
            </a:solidFill>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solidFill>
                    <a:schemeClr val="tx2"/>
                  </a:solidFill>
                </a:rPr>
                <a:t>Table Scan</a:t>
              </a:r>
            </a:p>
          </p:txBody>
        </p:sp>
        <p:cxnSp>
          <p:nvCxnSpPr>
            <p:cNvPr id="9" name="Straight Arrow Connector 8"/>
            <p:cNvCxnSpPr/>
            <p:nvPr/>
          </p:nvCxnSpPr>
          <p:spPr>
            <a:xfrm flipV="1">
              <a:off x="10428594" y="3835294"/>
              <a:ext cx="0" cy="7110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0436494" y="2311691"/>
              <a:ext cx="0" cy="7110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0436494" y="843644"/>
              <a:ext cx="0" cy="7110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227456" y="5581431"/>
              <a:ext cx="2539339" cy="461545"/>
            </a:xfrm>
            <a:prstGeom prst="rect">
              <a:avLst/>
            </a:prstGeom>
            <a:noFill/>
          </p:spPr>
          <p:txBody>
            <a:bodyPr wrap="square" rtlCol="0">
              <a:spAutoFit/>
            </a:bodyPr>
            <a:lstStyle/>
            <a:p>
              <a:r>
                <a:rPr lang="en-US" sz="2399" b="1" dirty="0" err="1"/>
                <a:t>ProcessBatch</a:t>
              </a:r>
              <a:r>
                <a:rPr lang="en-US" sz="2399" b="1" dirty="0"/>
                <a:t>()</a:t>
              </a:r>
            </a:p>
          </p:txBody>
        </p:sp>
        <p:cxnSp>
          <p:nvCxnSpPr>
            <p:cNvPr id="17" name="Straight Arrow Connector 16"/>
            <p:cNvCxnSpPr/>
            <p:nvPr/>
          </p:nvCxnSpPr>
          <p:spPr>
            <a:xfrm flipV="1">
              <a:off x="9141618" y="1499103"/>
              <a:ext cx="0" cy="416451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5996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b="1" dirty="0" smtClean="0"/>
              <a:t>Indeks </a:t>
            </a:r>
            <a:r>
              <a:rPr lang="en-US" b="1" dirty="0" err="1" smtClean="0"/>
              <a:t>Columnstore</a:t>
            </a:r>
            <a:r>
              <a:rPr lang="en-US" b="1" dirty="0" smtClean="0"/>
              <a:t/>
            </a:r>
            <a:br>
              <a:rPr lang="en-US" b="1" dirty="0" smtClean="0"/>
            </a:br>
            <a:endParaRPr lang="en-US" sz="2352" b="1" dirty="0">
              <a:solidFill>
                <a:schemeClr val="accent5"/>
              </a:solidFill>
            </a:endParaRPr>
          </a:p>
        </p:txBody>
      </p:sp>
      <p:pic>
        <p:nvPicPr>
          <p:cNvPr id="6" name="Picture 5"/>
          <p:cNvPicPr>
            <a:picLocks noChangeAspect="1"/>
          </p:cNvPicPr>
          <p:nvPr/>
        </p:nvPicPr>
        <p:blipFill>
          <a:blip r:embed="rId3"/>
          <a:stretch>
            <a:fillRect/>
          </a:stretch>
        </p:blipFill>
        <p:spPr>
          <a:xfrm>
            <a:off x="2098066" y="1823166"/>
            <a:ext cx="7598733" cy="4749208"/>
          </a:xfrm>
          <a:prstGeom prst="rect">
            <a:avLst/>
          </a:prstGeom>
          <a:solidFill>
            <a:schemeClr val="bg1"/>
          </a:solidFill>
          <a:ln>
            <a:solidFill>
              <a:schemeClr val="accent5"/>
            </a:solidFill>
          </a:ln>
        </p:spPr>
      </p:pic>
    </p:spTree>
    <p:extLst>
      <p:ext uri="{BB962C8B-B14F-4D97-AF65-F5344CB8AC3E}">
        <p14:creationId xmlns:p14="http://schemas.microsoft.com/office/powerpoint/2010/main" val="12567018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b="1" dirty="0"/>
              <a:t>Indeks </a:t>
            </a:r>
            <a:r>
              <a:rPr lang="en-US" b="1" dirty="0" err="1"/>
              <a:t>Columnstore</a:t>
            </a:r>
            <a:r>
              <a:rPr lang="en-US" b="1" dirty="0" smtClean="0"/>
              <a:t/>
            </a:r>
            <a:br>
              <a:rPr lang="en-US" b="1" dirty="0" smtClean="0"/>
            </a:br>
            <a:endParaRPr lang="en-US" sz="2352" b="1" dirty="0">
              <a:solidFill>
                <a:schemeClr val="accent5"/>
              </a:solidFill>
            </a:endParaRPr>
          </a:p>
        </p:txBody>
      </p:sp>
      <p:pic>
        <p:nvPicPr>
          <p:cNvPr id="7" name="Picture 6"/>
          <p:cNvPicPr>
            <a:picLocks noChangeAspect="1"/>
          </p:cNvPicPr>
          <p:nvPr/>
        </p:nvPicPr>
        <p:blipFill>
          <a:blip r:embed="rId3"/>
          <a:stretch>
            <a:fillRect/>
          </a:stretch>
        </p:blipFill>
        <p:spPr>
          <a:xfrm>
            <a:off x="2627873" y="1711521"/>
            <a:ext cx="6935636" cy="4749165"/>
          </a:xfrm>
          <a:prstGeom prst="rect">
            <a:avLst/>
          </a:prstGeom>
          <a:ln>
            <a:solidFill>
              <a:schemeClr val="accent5"/>
            </a:solidFill>
          </a:ln>
        </p:spPr>
      </p:pic>
    </p:spTree>
    <p:extLst>
      <p:ext uri="{BB962C8B-B14F-4D97-AF65-F5344CB8AC3E}">
        <p14:creationId xmlns:p14="http://schemas.microsoft.com/office/powerpoint/2010/main" val="3988860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497" y="511663"/>
            <a:ext cx="10515600" cy="1325563"/>
          </a:xfrm>
        </p:spPr>
        <p:txBody>
          <a:bodyPr/>
          <a:lstStyle/>
          <a:p>
            <a:r>
              <a:rPr lang="pl-PL" b="1" dirty="0"/>
              <a:t>Indeks </a:t>
            </a:r>
            <a:r>
              <a:rPr lang="en-US" b="1" dirty="0" err="1"/>
              <a:t>Columnstore</a:t>
            </a:r>
            <a:endParaRPr lang="en-US" sz="2352" b="1" dirty="0">
              <a:solidFill>
                <a:schemeClr val="accent5"/>
              </a:solidFill>
            </a:endParaRPr>
          </a:p>
        </p:txBody>
      </p:sp>
      <p:pic>
        <p:nvPicPr>
          <p:cNvPr id="17" name="Picture 16"/>
          <p:cNvPicPr>
            <a:picLocks noChangeAspect="1"/>
          </p:cNvPicPr>
          <p:nvPr/>
        </p:nvPicPr>
        <p:blipFill>
          <a:blip r:embed="rId3"/>
          <a:stretch>
            <a:fillRect/>
          </a:stretch>
        </p:blipFill>
        <p:spPr>
          <a:xfrm>
            <a:off x="2278009" y="1713325"/>
            <a:ext cx="7634576" cy="4748334"/>
          </a:xfrm>
          <a:prstGeom prst="rect">
            <a:avLst/>
          </a:prstGeom>
          <a:ln>
            <a:solidFill>
              <a:schemeClr val="accent5"/>
            </a:solidFill>
          </a:ln>
        </p:spPr>
      </p:pic>
    </p:spTree>
    <p:extLst>
      <p:ext uri="{BB962C8B-B14F-4D97-AF65-F5344CB8AC3E}">
        <p14:creationId xmlns:p14="http://schemas.microsoft.com/office/powerpoint/2010/main" val="4250210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445" y="287646"/>
            <a:ext cx="11650488" cy="1239773"/>
          </a:xfrm>
        </p:spPr>
        <p:txBody>
          <a:bodyPr/>
          <a:lstStyle/>
          <a:p>
            <a:r>
              <a:rPr lang="pl-PL" b="1" dirty="0"/>
              <a:t>Indeks </a:t>
            </a:r>
            <a:r>
              <a:rPr lang="en-US" b="1" dirty="0" err="1"/>
              <a:t>Columnstore</a:t>
            </a:r>
            <a:r>
              <a:rPr lang="en-US" b="1" dirty="0" smtClean="0"/>
              <a:t/>
            </a:r>
            <a:br>
              <a:rPr lang="en-US" b="1" dirty="0" smtClean="0"/>
            </a:br>
            <a:endParaRPr lang="en-US" sz="2352" b="1" dirty="0">
              <a:solidFill>
                <a:schemeClr val="accent5"/>
              </a:solidFill>
            </a:endParaRPr>
          </a:p>
        </p:txBody>
      </p:sp>
      <p:sp>
        <p:nvSpPr>
          <p:cNvPr id="18" name="Text Placeholder 2"/>
          <p:cNvSpPr>
            <a:spLocks noGrp="1"/>
          </p:cNvSpPr>
          <p:nvPr>
            <p:ph type="body" sz="quarter" idx="4294967295"/>
          </p:nvPr>
        </p:nvSpPr>
        <p:spPr>
          <a:xfrm>
            <a:off x="1588" y="5806399"/>
            <a:ext cx="11650488" cy="670587"/>
          </a:xfrm>
        </p:spPr>
        <p:txBody>
          <a:bodyPr/>
          <a:lstStyle/>
          <a:p>
            <a:pPr marL="0" indent="0">
              <a:buNone/>
            </a:pPr>
            <a:endParaRPr lang="en-US" sz="2744" dirty="0"/>
          </a:p>
        </p:txBody>
      </p:sp>
      <p:pic>
        <p:nvPicPr>
          <p:cNvPr id="17" name="Picture 16"/>
          <p:cNvPicPr>
            <a:picLocks noChangeAspect="1"/>
          </p:cNvPicPr>
          <p:nvPr/>
        </p:nvPicPr>
        <p:blipFill>
          <a:blip r:embed="rId3"/>
          <a:stretch>
            <a:fillRect/>
          </a:stretch>
        </p:blipFill>
        <p:spPr>
          <a:xfrm>
            <a:off x="1314161" y="1713325"/>
            <a:ext cx="9563681" cy="4125092"/>
          </a:xfrm>
          <a:prstGeom prst="rect">
            <a:avLst/>
          </a:prstGeom>
          <a:ln>
            <a:solidFill>
              <a:schemeClr val="accent5"/>
            </a:solidFill>
          </a:ln>
        </p:spPr>
      </p:pic>
    </p:spTree>
    <p:extLst>
      <p:ext uri="{BB962C8B-B14F-4D97-AF65-F5344CB8AC3E}">
        <p14:creationId xmlns:p14="http://schemas.microsoft.com/office/powerpoint/2010/main" val="2304956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b="1" dirty="0"/>
              <a:t>Indeks </a:t>
            </a:r>
            <a:r>
              <a:rPr lang="en-US" b="1" dirty="0" err="1"/>
              <a:t>Columnstore</a:t>
            </a:r>
            <a:r>
              <a:rPr lang="en-US" b="1" dirty="0"/>
              <a:t> </a:t>
            </a:r>
            <a:r>
              <a:rPr lang="pl-PL" sz="2352" b="1" dirty="0">
                <a:solidFill>
                  <a:schemeClr val="accent5"/>
                </a:solidFill>
              </a:rPr>
              <a:t> </a:t>
            </a:r>
            <a:endParaRPr lang="en-US" sz="2352" b="1" dirty="0">
              <a:solidFill>
                <a:schemeClr val="accent5"/>
              </a:solidFill>
            </a:endParaRPr>
          </a:p>
        </p:txBody>
      </p:sp>
      <p:pic>
        <p:nvPicPr>
          <p:cNvPr id="33" name="Picture 32"/>
          <p:cNvPicPr>
            <a:picLocks noChangeAspect="1"/>
          </p:cNvPicPr>
          <p:nvPr/>
        </p:nvPicPr>
        <p:blipFill>
          <a:blip r:embed="rId3"/>
          <a:stretch>
            <a:fillRect/>
          </a:stretch>
        </p:blipFill>
        <p:spPr>
          <a:xfrm>
            <a:off x="1618444" y="2458252"/>
            <a:ext cx="8955117" cy="4032347"/>
          </a:xfrm>
          <a:prstGeom prst="rect">
            <a:avLst/>
          </a:prstGeom>
          <a:ln>
            <a:solidFill>
              <a:srgbClr val="FF0000"/>
            </a:solidFill>
          </a:ln>
        </p:spPr>
      </p:pic>
      <p:pic>
        <p:nvPicPr>
          <p:cNvPr id="35" name="Picture 34"/>
          <p:cNvPicPr>
            <a:picLocks noChangeAspect="1"/>
          </p:cNvPicPr>
          <p:nvPr/>
        </p:nvPicPr>
        <p:blipFill>
          <a:blip r:embed="rId4"/>
          <a:stretch>
            <a:fillRect/>
          </a:stretch>
        </p:blipFill>
        <p:spPr>
          <a:xfrm>
            <a:off x="6713284" y="1009598"/>
            <a:ext cx="4929926" cy="1322665"/>
          </a:xfrm>
          <a:prstGeom prst="rect">
            <a:avLst/>
          </a:prstGeom>
        </p:spPr>
      </p:pic>
      <p:cxnSp>
        <p:nvCxnSpPr>
          <p:cNvPr id="6" name="Straight Connector 5"/>
          <p:cNvCxnSpPr/>
          <p:nvPr/>
        </p:nvCxnSpPr>
        <p:spPr>
          <a:xfrm>
            <a:off x="1666388" y="2711738"/>
            <a:ext cx="4053088" cy="3731019"/>
          </a:xfrm>
          <a:prstGeom prst="line">
            <a:avLst/>
          </a:prstGeom>
          <a:ln w="889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666388" y="2711737"/>
            <a:ext cx="4053088" cy="3731018"/>
          </a:xfrm>
          <a:prstGeom prst="line">
            <a:avLst/>
          </a:prstGeom>
          <a:ln w="889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57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b="1" dirty="0"/>
              <a:t>Indeks </a:t>
            </a:r>
            <a:r>
              <a:rPr lang="en-US" b="1" dirty="0" err="1" smtClean="0"/>
              <a:t>Columnstore</a:t>
            </a:r>
            <a:endParaRPr lang="en-US" sz="2352" b="1" dirty="0">
              <a:solidFill>
                <a:schemeClr val="accent5"/>
              </a:solidFill>
            </a:endParaRPr>
          </a:p>
        </p:txBody>
      </p:sp>
      <p:pic>
        <p:nvPicPr>
          <p:cNvPr id="21" name="Picture 20"/>
          <p:cNvPicPr>
            <a:picLocks noChangeAspect="1"/>
          </p:cNvPicPr>
          <p:nvPr/>
        </p:nvPicPr>
        <p:blipFill>
          <a:blip r:embed="rId3"/>
          <a:stretch>
            <a:fillRect/>
          </a:stretch>
        </p:blipFill>
        <p:spPr>
          <a:xfrm>
            <a:off x="1615307" y="2457070"/>
            <a:ext cx="9088679" cy="4032347"/>
          </a:xfrm>
          <a:prstGeom prst="rect">
            <a:avLst/>
          </a:prstGeom>
          <a:ln>
            <a:solidFill>
              <a:schemeClr val="accent5"/>
            </a:solidFill>
          </a:ln>
        </p:spPr>
      </p:pic>
      <p:pic>
        <p:nvPicPr>
          <p:cNvPr id="22" name="Picture 21"/>
          <p:cNvPicPr>
            <a:picLocks noChangeAspect="1"/>
          </p:cNvPicPr>
          <p:nvPr/>
        </p:nvPicPr>
        <p:blipFill>
          <a:blip r:embed="rId4"/>
          <a:stretch>
            <a:fillRect/>
          </a:stretch>
        </p:blipFill>
        <p:spPr>
          <a:xfrm>
            <a:off x="6059389" y="1257301"/>
            <a:ext cx="3919614" cy="1051605"/>
          </a:xfrm>
          <a:prstGeom prst="rect">
            <a:avLst/>
          </a:prstGeom>
        </p:spPr>
      </p:pic>
      <p:sp>
        <p:nvSpPr>
          <p:cNvPr id="23" name="Oval 22"/>
          <p:cNvSpPr/>
          <p:nvPr/>
        </p:nvSpPr>
        <p:spPr bwMode="auto">
          <a:xfrm>
            <a:off x="7365290" y="1888185"/>
            <a:ext cx="2091157" cy="342718"/>
          </a:xfrm>
          <a:prstGeom prst="ellipse">
            <a:avLst/>
          </a:prstGeom>
          <a:noFill/>
          <a:ln w="38100">
            <a:solidFill>
              <a:schemeClr val="accent5"/>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03" tIns="44802" rIns="89603" bIns="44802" numCol="1" rtlCol="0" anchor="ctr" anchorCtr="0" compatLnSpc="1">
            <a:prstTxWarp prst="textNoShape">
              <a:avLst/>
            </a:prstTxWarp>
          </a:bodyPr>
          <a:lstStyle/>
          <a:p>
            <a:pPr algn="ctr" defTabSz="895819"/>
            <a:endParaRPr lang="en-US" sz="2156" dirty="0">
              <a:solidFill>
                <a:srgbClr val="FFFFFF">
                  <a:alpha val="98824"/>
                </a:srgbClr>
              </a:solidFill>
              <a:ea typeface="Segoe UI" pitchFamily="34" charset="0"/>
              <a:cs typeface="Segoe UI" pitchFamily="34" charset="0"/>
            </a:endParaRPr>
          </a:p>
        </p:txBody>
      </p:sp>
      <p:cxnSp>
        <p:nvCxnSpPr>
          <p:cNvPr id="6" name="Straight Connector 5"/>
          <p:cNvCxnSpPr/>
          <p:nvPr/>
        </p:nvCxnSpPr>
        <p:spPr>
          <a:xfrm>
            <a:off x="1666388" y="2711738"/>
            <a:ext cx="4053088" cy="3731019"/>
          </a:xfrm>
          <a:prstGeom prst="line">
            <a:avLst/>
          </a:prstGeom>
          <a:ln w="889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666388" y="2711738"/>
            <a:ext cx="4053088" cy="3731019"/>
          </a:xfrm>
          <a:prstGeom prst="line">
            <a:avLst/>
          </a:prstGeom>
          <a:ln w="889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159646" y="4003123"/>
            <a:ext cx="4498219" cy="1972866"/>
          </a:xfrm>
          <a:prstGeom prst="line">
            <a:avLst/>
          </a:prstGeom>
          <a:ln w="889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6120897" y="4252067"/>
            <a:ext cx="4583091" cy="1187143"/>
          </a:xfrm>
          <a:prstGeom prst="line">
            <a:avLst/>
          </a:prstGeom>
          <a:ln w="889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196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65019" y="3788608"/>
            <a:ext cx="3885188" cy="1218883"/>
            <a:chOff x="4267200" y="1524000"/>
            <a:chExt cx="3886200" cy="1219200"/>
          </a:xfrm>
        </p:grpSpPr>
        <p:sp>
          <p:nvSpPr>
            <p:cNvPr id="6" name="TextBox 5"/>
            <p:cNvSpPr txBox="1"/>
            <p:nvPr/>
          </p:nvSpPr>
          <p:spPr>
            <a:xfrm>
              <a:off x="6617448" y="1937759"/>
              <a:ext cx="316752" cy="369332"/>
            </a:xfrm>
            <a:prstGeom prst="rect">
              <a:avLst/>
            </a:prstGeom>
            <a:noFill/>
            <a:ln w="19050">
              <a:solidFill>
                <a:schemeClr val="tx2"/>
              </a:solidFill>
            </a:ln>
          </p:spPr>
          <p:txBody>
            <a:bodyPr wrap="square" rtlCol="0">
              <a:spAutoFit/>
            </a:bodyPr>
            <a:lstStyle/>
            <a:p>
              <a:r>
                <a:rPr lang="en-US" sz="1799" dirty="0"/>
                <a:t>…</a:t>
              </a:r>
            </a:p>
          </p:txBody>
        </p:sp>
        <p:grpSp>
          <p:nvGrpSpPr>
            <p:cNvPr id="7" name="Group 6"/>
            <p:cNvGrpSpPr/>
            <p:nvPr/>
          </p:nvGrpSpPr>
          <p:grpSpPr>
            <a:xfrm>
              <a:off x="4267200" y="1524000"/>
              <a:ext cx="1013791" cy="1219200"/>
              <a:chOff x="4267200" y="1524000"/>
              <a:chExt cx="1013791" cy="1219200"/>
            </a:xfrm>
          </p:grpSpPr>
          <p:sp>
            <p:nvSpPr>
              <p:cNvPr id="24" name="Rectangle 23"/>
              <p:cNvSpPr/>
              <p:nvPr/>
            </p:nvSpPr>
            <p:spPr>
              <a:xfrm>
                <a:off x="4267200" y="1524000"/>
                <a:ext cx="1013791" cy="12192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cxnSp>
            <p:nvCxnSpPr>
              <p:cNvPr id="25" name="Straight Connector 24"/>
              <p:cNvCxnSpPr/>
              <p:nvPr/>
            </p:nvCxnSpPr>
            <p:spPr>
              <a:xfrm>
                <a:off x="4379843" y="1752600"/>
                <a:ext cx="788504" cy="1588"/>
              </a:xfrm>
              <a:prstGeom prst="line">
                <a:avLst/>
              </a:prstGeom>
              <a:ln w="825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379843" y="1905000"/>
                <a:ext cx="788504" cy="1588"/>
              </a:xfrm>
              <a:prstGeom prst="line">
                <a:avLst/>
              </a:prstGeom>
              <a:ln w="825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379843" y="2057400"/>
                <a:ext cx="788504" cy="1588"/>
              </a:xfrm>
              <a:prstGeom prst="line">
                <a:avLst/>
              </a:prstGeom>
              <a:ln w="825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379843" y="2209800"/>
                <a:ext cx="788504" cy="1588"/>
              </a:xfrm>
              <a:prstGeom prst="line">
                <a:avLst/>
              </a:prstGeom>
              <a:ln w="825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379843" y="2362200"/>
                <a:ext cx="788504" cy="1588"/>
              </a:xfrm>
              <a:prstGeom prst="line">
                <a:avLst/>
              </a:prstGeom>
              <a:ln w="825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379843" y="2514600"/>
                <a:ext cx="788504" cy="1588"/>
              </a:xfrm>
              <a:prstGeom prst="line">
                <a:avLst/>
              </a:prstGeom>
              <a:ln w="8255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5393635" y="1524000"/>
              <a:ext cx="1013791" cy="1219200"/>
              <a:chOff x="5393635" y="1524000"/>
              <a:chExt cx="1013791" cy="1219200"/>
            </a:xfrm>
          </p:grpSpPr>
          <p:sp>
            <p:nvSpPr>
              <p:cNvPr id="17" name="Rectangle 16"/>
              <p:cNvSpPr/>
              <p:nvPr/>
            </p:nvSpPr>
            <p:spPr>
              <a:xfrm>
                <a:off x="5393635" y="1524000"/>
                <a:ext cx="1013791" cy="12192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cxnSp>
            <p:nvCxnSpPr>
              <p:cNvPr id="18" name="Straight Connector 17"/>
              <p:cNvCxnSpPr/>
              <p:nvPr/>
            </p:nvCxnSpPr>
            <p:spPr>
              <a:xfrm>
                <a:off x="5506278" y="1752600"/>
                <a:ext cx="788504" cy="1588"/>
              </a:xfrm>
              <a:prstGeom prst="line">
                <a:avLst/>
              </a:prstGeom>
              <a:ln w="825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506278" y="1905000"/>
                <a:ext cx="788504" cy="1588"/>
              </a:xfrm>
              <a:prstGeom prst="line">
                <a:avLst/>
              </a:prstGeom>
              <a:ln w="825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506278" y="2057400"/>
                <a:ext cx="788504" cy="1588"/>
              </a:xfrm>
              <a:prstGeom prst="line">
                <a:avLst/>
              </a:prstGeom>
              <a:ln w="825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506278" y="2209800"/>
                <a:ext cx="788504" cy="1588"/>
              </a:xfrm>
              <a:prstGeom prst="line">
                <a:avLst/>
              </a:prstGeom>
              <a:ln w="825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506278" y="2362200"/>
                <a:ext cx="788504" cy="1588"/>
              </a:xfrm>
              <a:prstGeom prst="line">
                <a:avLst/>
              </a:prstGeom>
              <a:ln w="825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506278" y="2514600"/>
                <a:ext cx="788504" cy="1588"/>
              </a:xfrm>
              <a:prstGeom prst="line">
                <a:avLst/>
              </a:prstGeom>
              <a:ln w="8255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7139609" y="1524000"/>
              <a:ext cx="1013791" cy="1219200"/>
              <a:chOff x="7139609" y="1524000"/>
              <a:chExt cx="1013791" cy="1219200"/>
            </a:xfrm>
          </p:grpSpPr>
          <p:sp>
            <p:nvSpPr>
              <p:cNvPr id="10" name="Rectangle 9"/>
              <p:cNvSpPr/>
              <p:nvPr/>
            </p:nvSpPr>
            <p:spPr>
              <a:xfrm>
                <a:off x="7139609" y="1524000"/>
                <a:ext cx="1013791" cy="12192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cxnSp>
            <p:nvCxnSpPr>
              <p:cNvPr id="11" name="Straight Connector 10"/>
              <p:cNvCxnSpPr/>
              <p:nvPr/>
            </p:nvCxnSpPr>
            <p:spPr>
              <a:xfrm>
                <a:off x="7252252" y="1752600"/>
                <a:ext cx="788504" cy="1588"/>
              </a:xfrm>
              <a:prstGeom prst="line">
                <a:avLst/>
              </a:prstGeom>
              <a:ln w="825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52252" y="1905000"/>
                <a:ext cx="788504" cy="1588"/>
              </a:xfrm>
              <a:prstGeom prst="line">
                <a:avLst/>
              </a:prstGeom>
              <a:ln w="825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52252" y="2057400"/>
                <a:ext cx="788504" cy="1588"/>
              </a:xfrm>
              <a:prstGeom prst="line">
                <a:avLst/>
              </a:prstGeom>
              <a:ln w="825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52252" y="2209800"/>
                <a:ext cx="788504" cy="1588"/>
              </a:xfrm>
              <a:prstGeom prst="line">
                <a:avLst/>
              </a:prstGeom>
              <a:ln w="825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52252" y="2362200"/>
                <a:ext cx="788504" cy="1588"/>
              </a:xfrm>
              <a:prstGeom prst="line">
                <a:avLst/>
              </a:prstGeom>
              <a:ln w="825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52252" y="2514600"/>
                <a:ext cx="788504" cy="1588"/>
              </a:xfrm>
              <a:prstGeom prst="line">
                <a:avLst/>
              </a:prstGeom>
              <a:ln w="82550">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80" name="Group 79"/>
          <p:cNvGrpSpPr/>
          <p:nvPr/>
        </p:nvGrpSpPr>
        <p:grpSpPr>
          <a:xfrm>
            <a:off x="5705137" y="2098187"/>
            <a:ext cx="2153650" cy="3380842"/>
            <a:chOff x="5594998" y="2808768"/>
            <a:chExt cx="2154211" cy="3753306"/>
          </a:xfrm>
        </p:grpSpPr>
        <p:grpSp>
          <p:nvGrpSpPr>
            <p:cNvPr id="31" name="Group 30"/>
            <p:cNvGrpSpPr/>
            <p:nvPr/>
          </p:nvGrpSpPr>
          <p:grpSpPr>
            <a:xfrm>
              <a:off x="5594998" y="2808768"/>
              <a:ext cx="2154211" cy="3747551"/>
              <a:chOff x="5594998" y="2808770"/>
              <a:chExt cx="2154211" cy="3747554"/>
            </a:xfrm>
          </p:grpSpPr>
          <p:grpSp>
            <p:nvGrpSpPr>
              <p:cNvPr id="32" name="Group 31"/>
              <p:cNvGrpSpPr/>
              <p:nvPr/>
            </p:nvGrpSpPr>
            <p:grpSpPr>
              <a:xfrm>
                <a:off x="5594998" y="2808770"/>
                <a:ext cx="358128" cy="3710460"/>
                <a:chOff x="5594998" y="2808770"/>
                <a:chExt cx="358128" cy="3710460"/>
              </a:xfrm>
            </p:grpSpPr>
            <p:sp>
              <p:nvSpPr>
                <p:cNvPr id="68" name="Rectangle 67"/>
                <p:cNvSpPr/>
                <p:nvPr/>
              </p:nvSpPr>
              <p:spPr>
                <a:xfrm>
                  <a:off x="5677080" y="3088160"/>
                  <a:ext cx="199448" cy="105571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69" name="Rectangle 68"/>
                <p:cNvSpPr/>
                <p:nvPr/>
              </p:nvSpPr>
              <p:spPr>
                <a:xfrm>
                  <a:off x="5686380" y="4275838"/>
                  <a:ext cx="199448" cy="105571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70" name="Rectangle 69"/>
                <p:cNvSpPr/>
                <p:nvPr/>
              </p:nvSpPr>
              <p:spPr>
                <a:xfrm>
                  <a:off x="5688492" y="5463516"/>
                  <a:ext cx="199448" cy="105571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71" name="TextBox 70"/>
                <p:cNvSpPr txBox="1"/>
                <p:nvPr/>
              </p:nvSpPr>
              <p:spPr>
                <a:xfrm>
                  <a:off x="5594998" y="2808770"/>
                  <a:ext cx="332228" cy="290432"/>
                </a:xfrm>
                <a:prstGeom prst="rect">
                  <a:avLst/>
                </a:prstGeom>
                <a:noFill/>
                <a:ln>
                  <a:noFill/>
                </a:ln>
              </p:spPr>
              <p:txBody>
                <a:bodyPr wrap="none" rtlCol="0">
                  <a:spAutoFit/>
                </a:bodyPr>
                <a:lstStyle/>
                <a:p>
                  <a:r>
                    <a:rPr lang="en-US" sz="1100" dirty="0"/>
                    <a:t>C1</a:t>
                  </a:r>
                </a:p>
              </p:txBody>
            </p:sp>
            <p:sp>
              <p:nvSpPr>
                <p:cNvPr id="72" name="Rectangle 71"/>
                <p:cNvSpPr/>
                <p:nvPr/>
              </p:nvSpPr>
              <p:spPr>
                <a:xfrm>
                  <a:off x="5608218" y="3056336"/>
                  <a:ext cx="344907" cy="112990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73" name="Rectangle 72"/>
                <p:cNvSpPr/>
                <p:nvPr/>
              </p:nvSpPr>
              <p:spPr>
                <a:xfrm>
                  <a:off x="5608218" y="4238744"/>
                  <a:ext cx="344908" cy="112990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grpSp>
            <p:nvGrpSpPr>
              <p:cNvPr id="33" name="Group 32"/>
              <p:cNvGrpSpPr/>
              <p:nvPr/>
            </p:nvGrpSpPr>
            <p:grpSpPr>
              <a:xfrm>
                <a:off x="6041918" y="2813532"/>
                <a:ext cx="368606" cy="3705697"/>
                <a:chOff x="6041918" y="2813533"/>
                <a:chExt cx="368606" cy="3705697"/>
              </a:xfrm>
            </p:grpSpPr>
            <p:sp>
              <p:nvSpPr>
                <p:cNvPr id="62" name="Rectangle 61"/>
                <p:cNvSpPr/>
                <p:nvPr/>
              </p:nvSpPr>
              <p:spPr>
                <a:xfrm>
                  <a:off x="6108762" y="3093431"/>
                  <a:ext cx="199448" cy="105571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63" name="Rectangle 62"/>
                <p:cNvSpPr/>
                <p:nvPr/>
              </p:nvSpPr>
              <p:spPr>
                <a:xfrm>
                  <a:off x="6114826" y="4275838"/>
                  <a:ext cx="199448" cy="105571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64" name="Rectangle 63"/>
                <p:cNvSpPr/>
                <p:nvPr/>
              </p:nvSpPr>
              <p:spPr>
                <a:xfrm>
                  <a:off x="6113525" y="5463516"/>
                  <a:ext cx="199448" cy="105571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65" name="TextBox 64"/>
                <p:cNvSpPr txBox="1"/>
                <p:nvPr/>
              </p:nvSpPr>
              <p:spPr>
                <a:xfrm>
                  <a:off x="6047154" y="2813533"/>
                  <a:ext cx="363370" cy="290356"/>
                </a:xfrm>
                <a:prstGeom prst="rect">
                  <a:avLst/>
                </a:prstGeom>
                <a:noFill/>
                <a:ln>
                  <a:noFill/>
                </a:ln>
              </p:spPr>
              <p:txBody>
                <a:bodyPr wrap="square" rtlCol="0">
                  <a:spAutoFit/>
                </a:bodyPr>
                <a:lstStyle/>
                <a:p>
                  <a:r>
                    <a:rPr lang="en-US" sz="1100" dirty="0"/>
                    <a:t>C2</a:t>
                  </a:r>
                </a:p>
              </p:txBody>
            </p:sp>
            <p:sp>
              <p:nvSpPr>
                <p:cNvPr id="66" name="Rectangle 65"/>
                <p:cNvSpPr/>
                <p:nvPr/>
              </p:nvSpPr>
              <p:spPr>
                <a:xfrm>
                  <a:off x="6047129" y="3056337"/>
                  <a:ext cx="333136" cy="112990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67" name="Rectangle 66"/>
                <p:cNvSpPr/>
                <p:nvPr/>
              </p:nvSpPr>
              <p:spPr>
                <a:xfrm>
                  <a:off x="6041918" y="4238745"/>
                  <a:ext cx="333136" cy="112990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grpSp>
            <p:nvGrpSpPr>
              <p:cNvPr id="34" name="Group 33"/>
              <p:cNvGrpSpPr/>
              <p:nvPr/>
            </p:nvGrpSpPr>
            <p:grpSpPr>
              <a:xfrm>
                <a:off x="6470044" y="2808811"/>
                <a:ext cx="396194" cy="3710419"/>
                <a:chOff x="6470044" y="2808811"/>
                <a:chExt cx="396194" cy="3710419"/>
              </a:xfrm>
            </p:grpSpPr>
            <p:sp>
              <p:nvSpPr>
                <p:cNvPr id="56" name="Rectangle 55"/>
                <p:cNvSpPr/>
                <p:nvPr/>
              </p:nvSpPr>
              <p:spPr>
                <a:xfrm>
                  <a:off x="6544187" y="3092923"/>
                  <a:ext cx="199448" cy="105571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7" name="Rectangle 56"/>
                <p:cNvSpPr/>
                <p:nvPr/>
              </p:nvSpPr>
              <p:spPr>
                <a:xfrm>
                  <a:off x="6557664" y="4271572"/>
                  <a:ext cx="199448" cy="105571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8" name="Rectangle 57"/>
                <p:cNvSpPr/>
                <p:nvPr/>
              </p:nvSpPr>
              <p:spPr>
                <a:xfrm>
                  <a:off x="6560659" y="5463516"/>
                  <a:ext cx="199448" cy="105571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9" name="TextBox 58"/>
                <p:cNvSpPr txBox="1"/>
                <p:nvPr/>
              </p:nvSpPr>
              <p:spPr>
                <a:xfrm>
                  <a:off x="6470044" y="2808811"/>
                  <a:ext cx="396194" cy="290356"/>
                </a:xfrm>
                <a:prstGeom prst="rect">
                  <a:avLst/>
                </a:prstGeom>
                <a:noFill/>
                <a:ln>
                  <a:noFill/>
                </a:ln>
              </p:spPr>
              <p:txBody>
                <a:bodyPr wrap="square" rtlCol="0">
                  <a:spAutoFit/>
                </a:bodyPr>
                <a:lstStyle/>
                <a:p>
                  <a:r>
                    <a:rPr lang="en-US" sz="1100" dirty="0"/>
                    <a:t>C3</a:t>
                  </a:r>
                </a:p>
              </p:txBody>
            </p:sp>
            <p:sp>
              <p:nvSpPr>
                <p:cNvPr id="60" name="Rectangle 59"/>
                <p:cNvSpPr/>
                <p:nvPr/>
              </p:nvSpPr>
              <p:spPr>
                <a:xfrm>
                  <a:off x="6477343" y="3055829"/>
                  <a:ext cx="333136" cy="112990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61" name="Rectangle 60"/>
                <p:cNvSpPr/>
                <p:nvPr/>
              </p:nvSpPr>
              <p:spPr>
                <a:xfrm>
                  <a:off x="6485981" y="4238745"/>
                  <a:ext cx="333136" cy="112990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grpSp>
            <p:nvGrpSpPr>
              <p:cNvPr id="35" name="Group 34"/>
              <p:cNvGrpSpPr/>
              <p:nvPr/>
            </p:nvGrpSpPr>
            <p:grpSpPr>
              <a:xfrm>
                <a:off x="7325647" y="2808770"/>
                <a:ext cx="423562" cy="3710460"/>
                <a:chOff x="7325647" y="2808770"/>
                <a:chExt cx="423562" cy="3710460"/>
              </a:xfrm>
            </p:grpSpPr>
            <p:sp>
              <p:nvSpPr>
                <p:cNvPr id="50" name="Rectangle 49"/>
                <p:cNvSpPr/>
                <p:nvPr/>
              </p:nvSpPr>
              <p:spPr>
                <a:xfrm>
                  <a:off x="7392491" y="3092923"/>
                  <a:ext cx="199448" cy="105571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1" name="Rectangle 50"/>
                <p:cNvSpPr/>
                <p:nvPr/>
              </p:nvSpPr>
              <p:spPr>
                <a:xfrm>
                  <a:off x="7401617" y="4275838"/>
                  <a:ext cx="199448" cy="105571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2" name="Rectangle 51"/>
                <p:cNvSpPr/>
                <p:nvPr/>
              </p:nvSpPr>
              <p:spPr>
                <a:xfrm>
                  <a:off x="7415906" y="5463516"/>
                  <a:ext cx="199448" cy="105571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3" name="TextBox 52"/>
                <p:cNvSpPr txBox="1"/>
                <p:nvPr/>
              </p:nvSpPr>
              <p:spPr>
                <a:xfrm>
                  <a:off x="7327071" y="2808770"/>
                  <a:ext cx="422138" cy="290356"/>
                </a:xfrm>
                <a:prstGeom prst="rect">
                  <a:avLst/>
                </a:prstGeom>
                <a:noFill/>
                <a:ln>
                  <a:noFill/>
                </a:ln>
              </p:spPr>
              <p:txBody>
                <a:bodyPr wrap="square" rtlCol="0">
                  <a:spAutoFit/>
                </a:bodyPr>
                <a:lstStyle/>
                <a:p>
                  <a:r>
                    <a:rPr lang="en-US" sz="1100" dirty="0"/>
                    <a:t>C5</a:t>
                  </a:r>
                </a:p>
              </p:txBody>
            </p:sp>
            <p:sp>
              <p:nvSpPr>
                <p:cNvPr id="54" name="Rectangle 53"/>
                <p:cNvSpPr/>
                <p:nvPr/>
              </p:nvSpPr>
              <p:spPr>
                <a:xfrm>
                  <a:off x="7325647" y="3056337"/>
                  <a:ext cx="333136" cy="112990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5" name="Rectangle 54"/>
                <p:cNvSpPr/>
                <p:nvPr/>
              </p:nvSpPr>
              <p:spPr>
                <a:xfrm>
                  <a:off x="7336597" y="4238744"/>
                  <a:ext cx="333136" cy="112990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grpSp>
            <p:nvGrpSpPr>
              <p:cNvPr id="37" name="Group 36"/>
              <p:cNvGrpSpPr/>
              <p:nvPr/>
            </p:nvGrpSpPr>
            <p:grpSpPr>
              <a:xfrm>
                <a:off x="6909785" y="2808770"/>
                <a:ext cx="415862" cy="3747554"/>
                <a:chOff x="6909785" y="2808770"/>
                <a:chExt cx="415862" cy="3747554"/>
              </a:xfrm>
            </p:grpSpPr>
            <p:sp>
              <p:nvSpPr>
                <p:cNvPr id="38" name="Rectangle 37"/>
                <p:cNvSpPr/>
                <p:nvPr/>
              </p:nvSpPr>
              <p:spPr>
                <a:xfrm>
                  <a:off x="6978607" y="3092923"/>
                  <a:ext cx="199448" cy="105571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9" name="Rectangle 38"/>
                <p:cNvSpPr/>
                <p:nvPr/>
              </p:nvSpPr>
              <p:spPr>
                <a:xfrm>
                  <a:off x="6985699" y="4278903"/>
                  <a:ext cx="199448" cy="105571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40" name="TextBox 39"/>
                <p:cNvSpPr txBox="1"/>
                <p:nvPr/>
              </p:nvSpPr>
              <p:spPr>
                <a:xfrm>
                  <a:off x="6909785" y="2808770"/>
                  <a:ext cx="415862" cy="290356"/>
                </a:xfrm>
                <a:prstGeom prst="rect">
                  <a:avLst/>
                </a:prstGeom>
                <a:noFill/>
                <a:ln>
                  <a:noFill/>
                </a:ln>
              </p:spPr>
              <p:txBody>
                <a:bodyPr wrap="square" rtlCol="0">
                  <a:spAutoFit/>
                </a:bodyPr>
                <a:lstStyle/>
                <a:p>
                  <a:r>
                    <a:rPr lang="en-US" sz="1100" dirty="0"/>
                    <a:t>C4</a:t>
                  </a:r>
                </a:p>
              </p:txBody>
            </p:sp>
            <p:sp>
              <p:nvSpPr>
                <p:cNvPr id="41" name="Rectangle 40"/>
                <p:cNvSpPr/>
                <p:nvPr/>
              </p:nvSpPr>
              <p:spPr>
                <a:xfrm>
                  <a:off x="6911763" y="3056337"/>
                  <a:ext cx="333136" cy="112990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42" name="Rectangle 41"/>
                <p:cNvSpPr/>
                <p:nvPr/>
              </p:nvSpPr>
              <p:spPr>
                <a:xfrm>
                  <a:off x="6918920" y="4238745"/>
                  <a:ext cx="333136" cy="112990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43" name="Rectangle 42"/>
                <p:cNvSpPr/>
                <p:nvPr/>
              </p:nvSpPr>
              <p:spPr>
                <a:xfrm>
                  <a:off x="6944643" y="5426422"/>
                  <a:ext cx="333136" cy="112990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grpSp>
        <p:sp>
          <p:nvSpPr>
            <p:cNvPr id="74" name="Rectangle 73"/>
            <p:cNvSpPr/>
            <p:nvPr/>
          </p:nvSpPr>
          <p:spPr>
            <a:xfrm>
              <a:off x="7007185" y="5463512"/>
              <a:ext cx="199448" cy="105571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75" name="Rectangle 74"/>
            <p:cNvSpPr/>
            <p:nvPr/>
          </p:nvSpPr>
          <p:spPr>
            <a:xfrm>
              <a:off x="7334662" y="5426419"/>
              <a:ext cx="333136" cy="112990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77" name="Rectangle 76"/>
            <p:cNvSpPr/>
            <p:nvPr/>
          </p:nvSpPr>
          <p:spPr>
            <a:xfrm>
              <a:off x="6490536" y="5432172"/>
              <a:ext cx="333136" cy="112990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78" name="Rectangle 77"/>
            <p:cNvSpPr/>
            <p:nvPr/>
          </p:nvSpPr>
          <p:spPr>
            <a:xfrm>
              <a:off x="6041918" y="5426422"/>
              <a:ext cx="333136" cy="112990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79" name="Rectangle 78"/>
            <p:cNvSpPr/>
            <p:nvPr/>
          </p:nvSpPr>
          <p:spPr>
            <a:xfrm>
              <a:off x="5608218" y="5426423"/>
              <a:ext cx="344907" cy="112990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sp>
        <p:nvSpPr>
          <p:cNvPr id="3" name="Slide Number Placeholder 2"/>
          <p:cNvSpPr>
            <a:spLocks noGrp="1"/>
          </p:cNvSpPr>
          <p:nvPr>
            <p:ph type="sldNum" sz="quarter" idx="4294967295"/>
          </p:nvPr>
        </p:nvSpPr>
        <p:spPr>
          <a:xfrm>
            <a:off x="11428611" y="-572939"/>
            <a:ext cx="761802" cy="366618"/>
          </a:xfrm>
          <a:prstGeom prst="rect">
            <a:avLst/>
          </a:prstGeom>
        </p:spPr>
        <p:txBody>
          <a:bodyPr/>
          <a:lstStyle/>
          <a:p>
            <a:fld id="{380B2A65-0A7D-4417-84AC-6CCE5129E38C}" type="slidenum">
              <a:rPr lang="en-US" smtClean="0"/>
              <a:t>59</a:t>
            </a:fld>
            <a:endParaRPr lang="en-US"/>
          </a:p>
        </p:txBody>
      </p:sp>
      <p:sp>
        <p:nvSpPr>
          <p:cNvPr id="81" name="Text Placeholder 2"/>
          <p:cNvSpPr txBox="1">
            <a:spLocks/>
          </p:cNvSpPr>
          <p:nvPr/>
        </p:nvSpPr>
        <p:spPr>
          <a:xfrm>
            <a:off x="8242357" y="2370230"/>
            <a:ext cx="3834215" cy="3293837"/>
          </a:xfrm>
          <a:prstGeom prst="rect">
            <a:avLst/>
          </a:prstGeom>
        </p:spPr>
        <p:txBody>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l-PL" sz="2399" dirty="0">
                <a:solidFill>
                  <a:schemeClr val="tx1"/>
                </a:solidFill>
              </a:rPr>
              <a:t>Zalety</a:t>
            </a:r>
            <a:r>
              <a:rPr lang="en-US" sz="2399" dirty="0">
                <a:solidFill>
                  <a:schemeClr val="tx1"/>
                </a:solidFill>
              </a:rPr>
              <a:t>:</a:t>
            </a:r>
          </a:p>
          <a:p>
            <a:pPr>
              <a:buFont typeface="Arial" panose="020B0604020202020204" pitchFamily="34" charset="0"/>
              <a:buChar char="•"/>
            </a:pPr>
            <a:r>
              <a:rPr lang="pl-PL" sz="1999" b="1" dirty="0">
                <a:solidFill>
                  <a:srgbClr val="C00000"/>
                </a:solidFill>
              </a:rPr>
              <a:t>Lepsza kompresja</a:t>
            </a:r>
            <a:r>
              <a:rPr lang="en-US" sz="1999" b="1" dirty="0">
                <a:solidFill>
                  <a:srgbClr val="C00000"/>
                </a:solidFill>
              </a:rPr>
              <a:t>:</a:t>
            </a:r>
            <a:endParaRPr lang="en-US" sz="1600" b="1" dirty="0">
              <a:solidFill>
                <a:srgbClr val="C00000"/>
              </a:solidFill>
            </a:endParaRPr>
          </a:p>
          <a:p>
            <a:pPr marL="460237" lvl="1" indent="0">
              <a:buNone/>
            </a:pPr>
            <a:r>
              <a:rPr lang="pl-PL" sz="1799" dirty="0">
                <a:solidFill>
                  <a:schemeClr val="tx1"/>
                </a:solidFill>
              </a:rPr>
              <a:t>Dane z pojedynczej kolumny kompresują się lepiej</a:t>
            </a:r>
            <a:endParaRPr lang="en-US" sz="1799" dirty="0">
              <a:solidFill>
                <a:schemeClr val="tx1"/>
              </a:solidFill>
            </a:endParaRPr>
          </a:p>
          <a:p>
            <a:pPr marL="460237" lvl="1" indent="0">
              <a:buNone/>
            </a:pPr>
            <a:endParaRPr lang="en-US" sz="1799" dirty="0">
              <a:solidFill>
                <a:schemeClr val="tx1"/>
              </a:solidFill>
            </a:endParaRPr>
          </a:p>
          <a:p>
            <a:pPr>
              <a:buFont typeface="Arial" panose="020B0604020202020204" pitchFamily="34" charset="0"/>
              <a:buChar char="•"/>
            </a:pPr>
            <a:r>
              <a:rPr lang="pl-PL" sz="1999" b="1" dirty="0">
                <a:solidFill>
                  <a:srgbClr val="C00000"/>
                </a:solidFill>
              </a:rPr>
              <a:t>Minimalizacja </a:t>
            </a:r>
            <a:r>
              <a:rPr lang="en-US" sz="1999" b="1" dirty="0">
                <a:solidFill>
                  <a:srgbClr val="C00000"/>
                </a:solidFill>
              </a:rPr>
              <a:t>I/O:</a:t>
            </a:r>
          </a:p>
          <a:p>
            <a:pPr marL="460237" lvl="1" indent="0">
              <a:buNone/>
            </a:pPr>
            <a:r>
              <a:rPr lang="pl-PL" sz="1799" dirty="0">
                <a:solidFill>
                  <a:schemeClr val="tx1"/>
                </a:solidFill>
              </a:rPr>
              <a:t>Wczytywane są tylko potrzebne dane</a:t>
            </a:r>
          </a:p>
          <a:p>
            <a:pPr marL="460237" lvl="1" indent="0">
              <a:buNone/>
            </a:pPr>
            <a:endParaRPr lang="en-US" sz="1799" dirty="0">
              <a:solidFill>
                <a:schemeClr val="tx1"/>
              </a:solidFill>
            </a:endParaRPr>
          </a:p>
          <a:p>
            <a:pPr marL="460237" lvl="1" indent="-460237">
              <a:buFont typeface="Arial" panose="020B0604020202020204" pitchFamily="34" charset="0"/>
              <a:buChar char="•"/>
            </a:pPr>
            <a:r>
              <a:rPr lang="pl-PL" sz="1999" b="1" dirty="0">
                <a:solidFill>
                  <a:srgbClr val="C00000"/>
                </a:solidFill>
              </a:rPr>
              <a:t>Lepsza wydajność:</a:t>
            </a:r>
            <a:endParaRPr lang="en-US" sz="1999" b="1" dirty="0">
              <a:solidFill>
                <a:srgbClr val="C00000"/>
              </a:solidFill>
            </a:endParaRPr>
          </a:p>
          <a:p>
            <a:pPr marL="460237" lvl="1" indent="0">
              <a:buNone/>
            </a:pPr>
            <a:r>
              <a:rPr lang="pl-PL" sz="1799" dirty="0">
                <a:solidFill>
                  <a:schemeClr val="tx1"/>
                </a:solidFill>
              </a:rPr>
              <a:t>Więcej danych w pamięci</a:t>
            </a:r>
            <a:endParaRPr lang="en-US" sz="1799" dirty="0">
              <a:solidFill>
                <a:schemeClr val="tx1"/>
              </a:solidFill>
            </a:endParaRPr>
          </a:p>
        </p:txBody>
      </p:sp>
      <p:sp>
        <p:nvSpPr>
          <p:cNvPr id="82" name="Text Placeholder 2"/>
          <p:cNvSpPr txBox="1">
            <a:spLocks/>
          </p:cNvSpPr>
          <p:nvPr/>
        </p:nvSpPr>
        <p:spPr>
          <a:xfrm>
            <a:off x="795616" y="1590032"/>
            <a:ext cx="3885188" cy="443083"/>
          </a:xfrm>
          <a:prstGeom prst="rect">
            <a:avLst/>
          </a:prstGeom>
        </p:spPr>
        <p:txBody>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l-PL" sz="2799" dirty="0">
                <a:solidFill>
                  <a:schemeClr val="tx1"/>
                </a:solidFill>
              </a:rPr>
              <a:t>Dane w wierszach</a:t>
            </a:r>
            <a:endParaRPr lang="en-US" sz="2799" dirty="0">
              <a:solidFill>
                <a:schemeClr val="tx1"/>
              </a:solidFill>
            </a:endParaRPr>
          </a:p>
        </p:txBody>
      </p:sp>
      <p:sp>
        <p:nvSpPr>
          <p:cNvPr id="84" name="Text Placeholder 2"/>
          <p:cNvSpPr txBox="1">
            <a:spLocks/>
          </p:cNvSpPr>
          <p:nvPr/>
        </p:nvSpPr>
        <p:spPr>
          <a:xfrm>
            <a:off x="5558110" y="1587802"/>
            <a:ext cx="4601354" cy="443083"/>
          </a:xfrm>
          <a:prstGeom prst="rect">
            <a:avLst/>
          </a:prstGeom>
        </p:spPr>
        <p:txBody>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l-PL" sz="2799" dirty="0">
                <a:solidFill>
                  <a:schemeClr val="tx1"/>
                </a:solidFill>
              </a:rPr>
              <a:t>Dane w kolumnach</a:t>
            </a:r>
            <a:endParaRPr lang="en-US" sz="2799" dirty="0">
              <a:solidFill>
                <a:schemeClr val="tx1"/>
              </a:solidFill>
            </a:endParaRPr>
          </a:p>
        </p:txBody>
      </p:sp>
      <p:sp>
        <p:nvSpPr>
          <p:cNvPr id="76" name="Title 1"/>
          <p:cNvSpPr>
            <a:spLocks noGrp="1"/>
          </p:cNvSpPr>
          <p:nvPr>
            <p:ph type="title"/>
          </p:nvPr>
        </p:nvSpPr>
        <p:spPr>
          <a:xfrm>
            <a:off x="392114" y="274638"/>
            <a:ext cx="11458574" cy="982662"/>
          </a:xfrm>
        </p:spPr>
        <p:txBody>
          <a:bodyPr/>
          <a:lstStyle/>
          <a:p>
            <a:r>
              <a:rPr lang="pl-PL" dirty="0" smtClean="0"/>
              <a:t>Zmiana reguł gry</a:t>
            </a:r>
            <a:endParaRPr lang="en-US" sz="2352" dirty="0">
              <a:solidFill>
                <a:schemeClr val="accent5"/>
              </a:solidFill>
            </a:endParaRPr>
          </a:p>
        </p:txBody>
      </p:sp>
    </p:spTree>
    <p:extLst>
      <p:ext uri="{BB962C8B-B14F-4D97-AF65-F5344CB8AC3E}">
        <p14:creationId xmlns:p14="http://schemas.microsoft.com/office/powerpoint/2010/main" val="29445569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Równoległe zapytania</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pl-PL" dirty="0" smtClean="0"/>
              <a:t>Polepszenie wydajności dużych zapytań – nadają się do zapytań „hurtownianych” – mała liczba dużych zapytań</a:t>
            </a:r>
          </a:p>
          <a:p>
            <a:pPr marL="0" indent="0">
              <a:buNone/>
            </a:pPr>
            <a:endParaRPr lang="pl-PL" dirty="0"/>
          </a:p>
          <a:p>
            <a:pPr marL="0" indent="0">
              <a:buNone/>
            </a:pPr>
            <a:r>
              <a:rPr lang="pl-PL" dirty="0" smtClean="0"/>
              <a:t>Nie nadają się do zapytań typu OLTP – wiele małych zapytań</a:t>
            </a:r>
          </a:p>
          <a:p>
            <a:pPr marL="0" indent="0">
              <a:buNone/>
            </a:pPr>
            <a:endParaRPr lang="pl-PL" dirty="0"/>
          </a:p>
          <a:p>
            <a:pPr marL="0" indent="0">
              <a:buNone/>
            </a:pPr>
            <a:r>
              <a:rPr lang="pl-PL" dirty="0" smtClean="0"/>
              <a:t>Następuje horyzontalne partycjonowanie danych</a:t>
            </a:r>
          </a:p>
          <a:p>
            <a:pPr marL="0" indent="0">
              <a:buNone/>
            </a:pPr>
            <a:endParaRPr lang="pl-PL" dirty="0"/>
          </a:p>
          <a:p>
            <a:pPr marL="0" indent="0">
              <a:buNone/>
            </a:pPr>
            <a:r>
              <a:rPr lang="pl-PL" dirty="0" smtClean="0"/>
              <a:t>Każda partycja jest przetwarzana na innym CPU</a:t>
            </a:r>
          </a:p>
          <a:p>
            <a:pPr marL="0" indent="0">
              <a:buNone/>
            </a:pPr>
            <a:endParaRPr lang="pl-PL" dirty="0"/>
          </a:p>
          <a:p>
            <a:pPr marL="0" indent="0">
              <a:buNone/>
            </a:pPr>
            <a:r>
              <a:rPr lang="pl-PL" dirty="0" smtClean="0"/>
              <a:t>Te same operacje przetwarzania na każdej partycji</a:t>
            </a:r>
          </a:p>
          <a:p>
            <a:pPr marL="0" indent="0">
              <a:buNone/>
            </a:pPr>
            <a:endParaRPr lang="pl-PL" dirty="0" smtClean="0"/>
          </a:p>
        </p:txBody>
      </p:sp>
      <p:sp>
        <p:nvSpPr>
          <p:cNvPr id="4" name="Footer Placeholder 3"/>
          <p:cNvSpPr>
            <a:spLocks noGrp="1"/>
          </p:cNvSpPr>
          <p:nvPr>
            <p:ph type="ftr" sz="quarter" idx="11"/>
          </p:nvPr>
        </p:nvSpPr>
        <p:spPr/>
        <p:txBody>
          <a:bodyPr/>
          <a:lstStyle/>
          <a:p>
            <a:r>
              <a:rPr lang="pl-PL" smtClean="0"/>
              <a:t>SQLDay 2014</a:t>
            </a:r>
          </a:p>
          <a:p>
            <a:endParaRPr lang="pl-PL" dirty="0" smtClean="0"/>
          </a:p>
        </p:txBody>
      </p:sp>
    </p:spTree>
    <p:extLst>
      <p:ext uri="{BB962C8B-B14F-4D97-AF65-F5344CB8AC3E}">
        <p14:creationId xmlns:p14="http://schemas.microsoft.com/office/powerpoint/2010/main" val="247770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0758" y="1782721"/>
            <a:ext cx="11650488" cy="4554517"/>
          </a:xfrm>
          <a:prstGeom prst="rect">
            <a:avLst/>
          </a:prstGeom>
        </p:spPr>
        <p:txBody>
          <a:bodyPr/>
          <a:lstStyle/>
          <a:p>
            <a:r>
              <a:rPr lang="pl-PL" sz="3136" dirty="0"/>
              <a:t>Indeks zgrupowany (Clustered) - Nie ma kopii danych </a:t>
            </a:r>
            <a:endParaRPr lang="en-US" sz="3136" dirty="0"/>
          </a:p>
          <a:p>
            <a:endParaRPr lang="en-US" sz="3136" dirty="0"/>
          </a:p>
          <a:p>
            <a:r>
              <a:rPr lang="pl-PL" sz="3136" dirty="0"/>
              <a:t>W zasadzie nie potrzeba innych indeksów</a:t>
            </a:r>
          </a:p>
          <a:p>
            <a:pPr lvl="1"/>
            <a:r>
              <a:rPr lang="pl-PL" sz="2736" b="1" dirty="0"/>
              <a:t>(*) </a:t>
            </a:r>
            <a:r>
              <a:rPr lang="pl-PL" sz="2736" dirty="0"/>
              <a:t>Uwaga na unikalność </a:t>
            </a:r>
          </a:p>
          <a:p>
            <a:endParaRPr lang="pl-PL" sz="3136" dirty="0"/>
          </a:p>
          <a:p>
            <a:r>
              <a:rPr lang="pl-PL" sz="3136" dirty="0"/>
              <a:t>Wsparcie dla praktycznie wszystkich typów danych</a:t>
            </a:r>
            <a:endParaRPr lang="en-US" sz="3136" dirty="0"/>
          </a:p>
          <a:p>
            <a:endParaRPr lang="pl-PL" sz="3136" dirty="0"/>
          </a:p>
          <a:p>
            <a:endParaRPr lang="en-US" sz="3136" dirty="0"/>
          </a:p>
        </p:txBody>
      </p:sp>
      <p:sp>
        <p:nvSpPr>
          <p:cNvPr id="2" name="Title 1"/>
          <p:cNvSpPr>
            <a:spLocks noGrp="1"/>
          </p:cNvSpPr>
          <p:nvPr>
            <p:ph type="title"/>
          </p:nvPr>
        </p:nvSpPr>
        <p:spPr/>
        <p:txBody>
          <a:bodyPr/>
          <a:lstStyle/>
          <a:p>
            <a:r>
              <a:rPr lang="pl-PL" dirty="0"/>
              <a:t>Indeks </a:t>
            </a:r>
            <a:r>
              <a:rPr lang="en-US" dirty="0" err="1" smtClean="0"/>
              <a:t>Columnstore</a:t>
            </a:r>
            <a:r>
              <a:rPr lang="pl-PL" dirty="0" smtClean="0"/>
              <a:t> w SQL Server 2014 </a:t>
            </a:r>
            <a:endParaRPr lang="en-US" sz="2352" dirty="0">
              <a:solidFill>
                <a:schemeClr val="accent5"/>
              </a:solidFill>
            </a:endParaRPr>
          </a:p>
        </p:txBody>
      </p:sp>
    </p:spTree>
    <p:extLst>
      <p:ext uri="{BB962C8B-B14F-4D97-AF65-F5344CB8AC3E}">
        <p14:creationId xmlns:p14="http://schemas.microsoft.com/office/powerpoint/2010/main" val="2442992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8909"/>
            <a:ext cx="11353800" cy="1325563"/>
          </a:xfrm>
        </p:spPr>
        <p:txBody>
          <a:bodyPr>
            <a:normAutofit/>
          </a:bodyPr>
          <a:lstStyle/>
          <a:p>
            <a:r>
              <a:rPr lang="pl-PL" b="1" dirty="0"/>
              <a:t>Indeks </a:t>
            </a:r>
            <a:r>
              <a:rPr lang="en-US" b="1" dirty="0" err="1"/>
              <a:t>Columnstore</a:t>
            </a:r>
            <a:r>
              <a:rPr lang="en-US" b="1" dirty="0"/>
              <a:t> </a:t>
            </a:r>
            <a:r>
              <a:rPr lang="pl-PL" b="1" dirty="0" smtClean="0"/>
              <a:t>– tabela 100 mln wierszy</a:t>
            </a:r>
            <a:endParaRPr lang="en-US" sz="2352" b="1" dirty="0">
              <a:solidFill>
                <a:schemeClr val="accent5"/>
              </a:solidFill>
            </a:endParaRPr>
          </a:p>
        </p:txBody>
      </p:sp>
      <p:graphicFrame>
        <p:nvGraphicFramePr>
          <p:cNvPr id="7" name="Chart 6"/>
          <p:cNvGraphicFramePr>
            <a:graphicFrameLocks noChangeAspect="1"/>
          </p:cNvGraphicFramePr>
          <p:nvPr>
            <p:extLst/>
          </p:nvPr>
        </p:nvGraphicFramePr>
        <p:xfrm>
          <a:off x="971556" y="746928"/>
          <a:ext cx="8872563" cy="548936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245404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Indeks columnstore – Clustered</a:t>
            </a:r>
            <a:r>
              <a:rPr lang="pl-PL" sz="2352" dirty="0">
                <a:solidFill>
                  <a:schemeClr val="accent5"/>
                </a:solidFill>
              </a:rPr>
              <a:t> </a:t>
            </a:r>
            <a:endParaRPr lang="en-US" sz="2352" dirty="0">
              <a:solidFill>
                <a:schemeClr val="accent5"/>
              </a:solidFill>
            </a:endParaRPr>
          </a:p>
        </p:txBody>
      </p:sp>
      <p:sp>
        <p:nvSpPr>
          <p:cNvPr id="3" name="Text Placeholder 2"/>
          <p:cNvSpPr>
            <a:spLocks noGrp="1"/>
          </p:cNvSpPr>
          <p:nvPr>
            <p:ph type="body" sz="quarter" idx="4294967295"/>
          </p:nvPr>
        </p:nvSpPr>
        <p:spPr>
          <a:xfrm>
            <a:off x="323770" y="1969271"/>
            <a:ext cx="8316221" cy="4476289"/>
          </a:xfrm>
        </p:spPr>
        <p:txBody>
          <a:bodyPr/>
          <a:lstStyle/>
          <a:p>
            <a:r>
              <a:rPr lang="en-US" sz="2744" dirty="0"/>
              <a:t>CREATE CLUSTERED COLUMNSTORE</a:t>
            </a:r>
          </a:p>
          <a:p>
            <a:r>
              <a:rPr lang="en-US" sz="2744" dirty="0"/>
              <a:t>BULK INSERT</a:t>
            </a:r>
          </a:p>
          <a:p>
            <a:r>
              <a:rPr lang="en-US" sz="2744" dirty="0"/>
              <a:t>INSERT</a:t>
            </a:r>
          </a:p>
          <a:p>
            <a:r>
              <a:rPr lang="en-US" sz="2744" dirty="0"/>
              <a:t>DELETE</a:t>
            </a:r>
          </a:p>
          <a:p>
            <a:r>
              <a:rPr lang="en-US" sz="2744" dirty="0"/>
              <a:t>UPDATE</a:t>
            </a:r>
          </a:p>
        </p:txBody>
      </p:sp>
      <p:grpSp>
        <p:nvGrpSpPr>
          <p:cNvPr id="136" name="Group 135"/>
          <p:cNvGrpSpPr/>
          <p:nvPr/>
        </p:nvGrpSpPr>
        <p:grpSpPr>
          <a:xfrm>
            <a:off x="8378527" y="5429232"/>
            <a:ext cx="3062708" cy="247813"/>
            <a:chOff x="341470" y="4629666"/>
            <a:chExt cx="3125334" cy="252880"/>
          </a:xfrm>
        </p:grpSpPr>
        <p:cxnSp>
          <p:nvCxnSpPr>
            <p:cNvPr id="137" name="Straight Connector 136"/>
            <p:cNvCxnSpPr/>
            <p:nvPr/>
          </p:nvCxnSpPr>
          <p:spPr>
            <a:xfrm>
              <a:off x="341470" y="4629666"/>
              <a:ext cx="3125334" cy="1311"/>
            </a:xfrm>
            <a:prstGeom prst="line">
              <a:avLst/>
            </a:prstGeom>
            <a:ln w="825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341470" y="4755451"/>
              <a:ext cx="3125334" cy="1311"/>
            </a:xfrm>
            <a:prstGeom prst="line">
              <a:avLst/>
            </a:prstGeom>
            <a:ln w="825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341470" y="4881235"/>
              <a:ext cx="3125334" cy="1311"/>
            </a:xfrm>
            <a:prstGeom prst="line">
              <a:avLst/>
            </a:prstGeom>
            <a:ln w="8255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40" name="Group 139"/>
          <p:cNvGrpSpPr/>
          <p:nvPr/>
        </p:nvGrpSpPr>
        <p:grpSpPr>
          <a:xfrm>
            <a:off x="8378527" y="5799024"/>
            <a:ext cx="3062708" cy="247813"/>
            <a:chOff x="341470" y="5007020"/>
            <a:chExt cx="3125334" cy="252880"/>
          </a:xfrm>
        </p:grpSpPr>
        <p:cxnSp>
          <p:nvCxnSpPr>
            <p:cNvPr id="141" name="Straight Connector 140"/>
            <p:cNvCxnSpPr/>
            <p:nvPr/>
          </p:nvCxnSpPr>
          <p:spPr>
            <a:xfrm>
              <a:off x="341470" y="5007020"/>
              <a:ext cx="3125334" cy="1311"/>
            </a:xfrm>
            <a:prstGeom prst="line">
              <a:avLst/>
            </a:prstGeom>
            <a:ln w="825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341470" y="5132804"/>
              <a:ext cx="3125334" cy="1311"/>
            </a:xfrm>
            <a:prstGeom prst="line">
              <a:avLst/>
            </a:prstGeom>
            <a:ln w="825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341470" y="5258589"/>
              <a:ext cx="3125334" cy="1311"/>
            </a:xfrm>
            <a:prstGeom prst="line">
              <a:avLst/>
            </a:prstGeom>
            <a:ln w="825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44" name="Rectangle 143"/>
          <p:cNvSpPr/>
          <p:nvPr/>
        </p:nvSpPr>
        <p:spPr>
          <a:xfrm>
            <a:off x="8330586" y="5310998"/>
            <a:ext cx="3188858" cy="810365"/>
          </a:xfrm>
          <a:prstGeom prst="rect">
            <a:avLst/>
          </a:prstGeom>
          <a:solidFill>
            <a:srgbClr val="FFFF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grpSp>
        <p:nvGrpSpPr>
          <p:cNvPr id="145" name="Group 144"/>
          <p:cNvGrpSpPr/>
          <p:nvPr/>
        </p:nvGrpSpPr>
        <p:grpSpPr>
          <a:xfrm>
            <a:off x="8417357" y="3118940"/>
            <a:ext cx="2679256" cy="653309"/>
            <a:chOff x="381093" y="2297013"/>
            <a:chExt cx="2734042" cy="666668"/>
          </a:xfrm>
          <a:solidFill>
            <a:srgbClr val="FF0000"/>
          </a:solidFill>
        </p:grpSpPr>
        <p:sp>
          <p:nvSpPr>
            <p:cNvPr id="146" name="Rectangle 145"/>
            <p:cNvSpPr/>
            <p:nvPr/>
          </p:nvSpPr>
          <p:spPr>
            <a:xfrm>
              <a:off x="457080" y="2318798"/>
              <a:ext cx="220083" cy="620002"/>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47" name="Rectangle 146"/>
            <p:cNvSpPr/>
            <p:nvPr/>
          </p:nvSpPr>
          <p:spPr>
            <a:xfrm>
              <a:off x="381093" y="2300108"/>
              <a:ext cx="380592" cy="663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48" name="Rectangle 147"/>
            <p:cNvSpPr/>
            <p:nvPr/>
          </p:nvSpPr>
          <p:spPr>
            <a:xfrm>
              <a:off x="933425" y="2321894"/>
              <a:ext cx="220083" cy="620002"/>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49" name="Rectangle 148"/>
            <p:cNvSpPr/>
            <p:nvPr/>
          </p:nvSpPr>
          <p:spPr>
            <a:xfrm>
              <a:off x="865415" y="2300109"/>
              <a:ext cx="367603" cy="6635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50" name="Rectangle 149"/>
            <p:cNvSpPr/>
            <p:nvPr/>
          </p:nvSpPr>
          <p:spPr>
            <a:xfrm>
              <a:off x="1413900" y="2321595"/>
              <a:ext cx="220084" cy="620002"/>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51" name="Rectangle 150"/>
            <p:cNvSpPr/>
            <p:nvPr/>
          </p:nvSpPr>
          <p:spPr>
            <a:xfrm>
              <a:off x="1340140" y="2299810"/>
              <a:ext cx="367603" cy="663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52" name="Rectangle 151"/>
            <p:cNvSpPr/>
            <p:nvPr/>
          </p:nvSpPr>
          <p:spPr>
            <a:xfrm>
              <a:off x="2349971" y="2321595"/>
              <a:ext cx="220083" cy="620002"/>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53" name="Rectangle 152"/>
            <p:cNvSpPr/>
            <p:nvPr/>
          </p:nvSpPr>
          <p:spPr>
            <a:xfrm>
              <a:off x="2276211" y="2300109"/>
              <a:ext cx="367603" cy="6635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54" name="Rectangle 153"/>
            <p:cNvSpPr/>
            <p:nvPr/>
          </p:nvSpPr>
          <p:spPr>
            <a:xfrm>
              <a:off x="2821291" y="2318798"/>
              <a:ext cx="220084" cy="620002"/>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55" name="Rectangle 154"/>
            <p:cNvSpPr/>
            <p:nvPr/>
          </p:nvSpPr>
          <p:spPr>
            <a:xfrm>
              <a:off x="2747531" y="2297013"/>
              <a:ext cx="367604" cy="663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56" name="Rectangle 155"/>
            <p:cNvSpPr/>
            <p:nvPr/>
          </p:nvSpPr>
          <p:spPr>
            <a:xfrm>
              <a:off x="1893266" y="2321595"/>
              <a:ext cx="220083" cy="620002"/>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57" name="Rectangle 156"/>
            <p:cNvSpPr/>
            <p:nvPr/>
          </p:nvSpPr>
          <p:spPr>
            <a:xfrm>
              <a:off x="1819506" y="2300109"/>
              <a:ext cx="367603" cy="663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grpSp>
      <p:sp>
        <p:nvSpPr>
          <p:cNvPr id="158" name="Rectangle 157"/>
          <p:cNvSpPr/>
          <p:nvPr/>
        </p:nvSpPr>
        <p:spPr>
          <a:xfrm>
            <a:off x="8330586" y="3051325"/>
            <a:ext cx="2916506" cy="22051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59" name="Rectangle 158"/>
          <p:cNvSpPr/>
          <p:nvPr/>
        </p:nvSpPr>
        <p:spPr>
          <a:xfrm>
            <a:off x="11360991" y="3049806"/>
            <a:ext cx="158453" cy="22051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969696"/>
              </a:solidFill>
            </a:endParaRPr>
          </a:p>
        </p:txBody>
      </p:sp>
      <p:grpSp>
        <p:nvGrpSpPr>
          <p:cNvPr id="160" name="Group 159"/>
          <p:cNvGrpSpPr/>
          <p:nvPr/>
        </p:nvGrpSpPr>
        <p:grpSpPr>
          <a:xfrm>
            <a:off x="11373780" y="3167706"/>
            <a:ext cx="133799" cy="475561"/>
            <a:chOff x="3397970" y="2321894"/>
            <a:chExt cx="136535" cy="485285"/>
          </a:xfrm>
          <a:solidFill>
            <a:srgbClr val="FF0000"/>
          </a:solidFill>
        </p:grpSpPr>
        <p:sp>
          <p:nvSpPr>
            <p:cNvPr id="161" name="Rectangle 160"/>
            <p:cNvSpPr/>
            <p:nvPr/>
          </p:nvSpPr>
          <p:spPr>
            <a:xfrm>
              <a:off x="3399102" y="2321894"/>
              <a:ext cx="135403" cy="56170"/>
            </a:xfrm>
            <a:prstGeom prst="rect">
              <a:avLst/>
            </a:prstGeom>
            <a:grpFill/>
            <a:ln>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62" name="Rectangle 161"/>
            <p:cNvSpPr/>
            <p:nvPr/>
          </p:nvSpPr>
          <p:spPr>
            <a:xfrm>
              <a:off x="3397971" y="2628798"/>
              <a:ext cx="135403" cy="56170"/>
            </a:xfrm>
            <a:prstGeom prst="rect">
              <a:avLst/>
            </a:prstGeom>
            <a:grpFill/>
            <a:ln>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63" name="Rectangle 162"/>
            <p:cNvSpPr/>
            <p:nvPr/>
          </p:nvSpPr>
          <p:spPr>
            <a:xfrm>
              <a:off x="3397970" y="2751009"/>
              <a:ext cx="135403" cy="56170"/>
            </a:xfrm>
            <a:prstGeom prst="rect">
              <a:avLst/>
            </a:prstGeom>
            <a:grpFill/>
            <a:ln>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grpSp>
      <p:sp>
        <p:nvSpPr>
          <p:cNvPr id="164" name="TextBox 163"/>
          <p:cNvSpPr txBox="1"/>
          <p:nvPr/>
        </p:nvSpPr>
        <p:spPr>
          <a:xfrm>
            <a:off x="9025571" y="2612144"/>
            <a:ext cx="1550816" cy="361931"/>
          </a:xfrm>
          <a:prstGeom prst="rect">
            <a:avLst/>
          </a:prstGeom>
          <a:noFill/>
        </p:spPr>
        <p:txBody>
          <a:bodyPr wrap="square" rtlCol="0">
            <a:spAutoFit/>
          </a:bodyPr>
          <a:lstStyle/>
          <a:p>
            <a:pPr defTabSz="914180"/>
            <a:r>
              <a:rPr lang="en-US" sz="1764" dirty="0">
                <a:solidFill>
                  <a:srgbClr val="969696"/>
                </a:solidFill>
              </a:rPr>
              <a:t>Columnstore</a:t>
            </a:r>
          </a:p>
        </p:txBody>
      </p:sp>
      <p:sp>
        <p:nvSpPr>
          <p:cNvPr id="165" name="TextBox 164"/>
          <p:cNvSpPr txBox="1"/>
          <p:nvPr/>
        </p:nvSpPr>
        <p:spPr>
          <a:xfrm>
            <a:off x="10961968" y="2362349"/>
            <a:ext cx="958534" cy="633379"/>
          </a:xfrm>
          <a:prstGeom prst="rect">
            <a:avLst/>
          </a:prstGeom>
          <a:noFill/>
        </p:spPr>
        <p:txBody>
          <a:bodyPr wrap="square" rtlCol="0">
            <a:spAutoFit/>
          </a:bodyPr>
          <a:lstStyle/>
          <a:p>
            <a:pPr defTabSz="914180"/>
            <a:r>
              <a:rPr lang="en-US" sz="1764" dirty="0">
                <a:solidFill>
                  <a:schemeClr val="bg2">
                    <a:lumMod val="75000"/>
                  </a:schemeClr>
                </a:solidFill>
              </a:rPr>
              <a:t>Deleted</a:t>
            </a:r>
            <a:r>
              <a:rPr lang="en-US" sz="1764" dirty="0">
                <a:solidFill>
                  <a:srgbClr val="FFFFFF"/>
                </a:solidFill>
              </a:rPr>
              <a:t/>
            </a:r>
            <a:br>
              <a:rPr lang="en-US" sz="1764" dirty="0">
                <a:solidFill>
                  <a:srgbClr val="FFFFFF"/>
                </a:solidFill>
              </a:rPr>
            </a:br>
            <a:r>
              <a:rPr lang="en-US" sz="1764" dirty="0">
                <a:solidFill>
                  <a:srgbClr val="969696"/>
                </a:solidFill>
              </a:rPr>
              <a:t>bitmap</a:t>
            </a:r>
          </a:p>
        </p:txBody>
      </p:sp>
      <p:sp>
        <p:nvSpPr>
          <p:cNvPr id="166" name="TextBox 165"/>
          <p:cNvSpPr txBox="1"/>
          <p:nvPr/>
        </p:nvSpPr>
        <p:spPr>
          <a:xfrm>
            <a:off x="9348190" y="6121005"/>
            <a:ext cx="1251955" cy="361931"/>
          </a:xfrm>
          <a:prstGeom prst="rect">
            <a:avLst/>
          </a:prstGeom>
          <a:noFill/>
        </p:spPr>
        <p:txBody>
          <a:bodyPr wrap="square" rtlCol="0">
            <a:spAutoFit/>
          </a:bodyPr>
          <a:lstStyle/>
          <a:p>
            <a:pPr defTabSz="914180"/>
            <a:r>
              <a:rPr lang="en-US" sz="1764" dirty="0">
                <a:solidFill>
                  <a:srgbClr val="969696"/>
                </a:solidFill>
              </a:rPr>
              <a:t>Row store</a:t>
            </a:r>
          </a:p>
        </p:txBody>
      </p:sp>
      <p:sp>
        <p:nvSpPr>
          <p:cNvPr id="167" name="Rectangle 166"/>
          <p:cNvSpPr/>
          <p:nvPr/>
        </p:nvSpPr>
        <p:spPr>
          <a:xfrm>
            <a:off x="8201736" y="2296965"/>
            <a:ext cx="3718766" cy="42683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68" name="TextBox 167"/>
          <p:cNvSpPr txBox="1"/>
          <p:nvPr/>
        </p:nvSpPr>
        <p:spPr>
          <a:xfrm>
            <a:off x="9296300" y="1860866"/>
            <a:ext cx="1504104" cy="452414"/>
          </a:xfrm>
          <a:prstGeom prst="rect">
            <a:avLst/>
          </a:prstGeom>
          <a:noFill/>
        </p:spPr>
        <p:txBody>
          <a:bodyPr wrap="square" rtlCol="0">
            <a:spAutoFit/>
          </a:bodyPr>
          <a:lstStyle/>
          <a:p>
            <a:pPr defTabSz="914180"/>
            <a:r>
              <a:rPr lang="en-US" sz="2352" b="1" dirty="0">
                <a:solidFill>
                  <a:schemeClr val="bg2">
                    <a:lumMod val="75000"/>
                  </a:schemeClr>
                </a:solidFill>
                <a:latin typeface="+mj-lt"/>
              </a:rPr>
              <a:t>Partition</a:t>
            </a:r>
          </a:p>
        </p:txBody>
      </p:sp>
      <p:grpSp>
        <p:nvGrpSpPr>
          <p:cNvPr id="169" name="Group 168"/>
          <p:cNvGrpSpPr/>
          <p:nvPr/>
        </p:nvGrpSpPr>
        <p:grpSpPr>
          <a:xfrm>
            <a:off x="8417357" y="3827235"/>
            <a:ext cx="2679256" cy="653309"/>
            <a:chOff x="381093" y="2297013"/>
            <a:chExt cx="2734042" cy="666668"/>
          </a:xfrm>
          <a:solidFill>
            <a:srgbClr val="FF0000"/>
          </a:solidFill>
        </p:grpSpPr>
        <p:sp>
          <p:nvSpPr>
            <p:cNvPr id="170" name="Rectangle 169"/>
            <p:cNvSpPr/>
            <p:nvPr/>
          </p:nvSpPr>
          <p:spPr>
            <a:xfrm>
              <a:off x="457080" y="2318798"/>
              <a:ext cx="220083" cy="62000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71" name="Rectangle 170"/>
            <p:cNvSpPr/>
            <p:nvPr/>
          </p:nvSpPr>
          <p:spPr>
            <a:xfrm>
              <a:off x="381093" y="2300108"/>
              <a:ext cx="380592" cy="663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72" name="Rectangle 171"/>
            <p:cNvSpPr/>
            <p:nvPr/>
          </p:nvSpPr>
          <p:spPr>
            <a:xfrm>
              <a:off x="933425" y="2321894"/>
              <a:ext cx="220083" cy="62000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73" name="Rectangle 172"/>
            <p:cNvSpPr/>
            <p:nvPr/>
          </p:nvSpPr>
          <p:spPr>
            <a:xfrm>
              <a:off x="865415" y="2300109"/>
              <a:ext cx="367603" cy="6635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74" name="Rectangle 173"/>
            <p:cNvSpPr/>
            <p:nvPr/>
          </p:nvSpPr>
          <p:spPr>
            <a:xfrm>
              <a:off x="1413900" y="2321595"/>
              <a:ext cx="220084" cy="62000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75" name="Rectangle 174"/>
            <p:cNvSpPr/>
            <p:nvPr/>
          </p:nvSpPr>
          <p:spPr>
            <a:xfrm>
              <a:off x="1340140" y="2299810"/>
              <a:ext cx="367603" cy="663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76" name="Rectangle 175"/>
            <p:cNvSpPr/>
            <p:nvPr/>
          </p:nvSpPr>
          <p:spPr>
            <a:xfrm>
              <a:off x="2349971" y="2321595"/>
              <a:ext cx="220083" cy="62000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77" name="Rectangle 176"/>
            <p:cNvSpPr/>
            <p:nvPr/>
          </p:nvSpPr>
          <p:spPr>
            <a:xfrm>
              <a:off x="2276211" y="2300109"/>
              <a:ext cx="367603" cy="6635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78" name="Rectangle 177"/>
            <p:cNvSpPr/>
            <p:nvPr/>
          </p:nvSpPr>
          <p:spPr>
            <a:xfrm>
              <a:off x="2821291" y="2318798"/>
              <a:ext cx="220084" cy="62000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79" name="Rectangle 178"/>
            <p:cNvSpPr/>
            <p:nvPr/>
          </p:nvSpPr>
          <p:spPr>
            <a:xfrm>
              <a:off x="2747531" y="2297013"/>
              <a:ext cx="367604" cy="663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80" name="Rectangle 179"/>
            <p:cNvSpPr/>
            <p:nvPr/>
          </p:nvSpPr>
          <p:spPr>
            <a:xfrm>
              <a:off x="1893266" y="2321595"/>
              <a:ext cx="220083" cy="62000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81" name="Rectangle 180"/>
            <p:cNvSpPr/>
            <p:nvPr/>
          </p:nvSpPr>
          <p:spPr>
            <a:xfrm>
              <a:off x="1819506" y="2300109"/>
              <a:ext cx="367603" cy="663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grpSp>
      <p:grpSp>
        <p:nvGrpSpPr>
          <p:cNvPr id="182" name="Group 181"/>
          <p:cNvGrpSpPr/>
          <p:nvPr/>
        </p:nvGrpSpPr>
        <p:grpSpPr>
          <a:xfrm>
            <a:off x="8417357" y="4525541"/>
            <a:ext cx="2679256" cy="653309"/>
            <a:chOff x="381093" y="2297013"/>
            <a:chExt cx="2734042" cy="666668"/>
          </a:xfrm>
          <a:solidFill>
            <a:srgbClr val="FF0000"/>
          </a:solidFill>
        </p:grpSpPr>
        <p:sp>
          <p:nvSpPr>
            <p:cNvPr id="183" name="Rectangle 182"/>
            <p:cNvSpPr/>
            <p:nvPr/>
          </p:nvSpPr>
          <p:spPr>
            <a:xfrm>
              <a:off x="457080" y="2318798"/>
              <a:ext cx="220083" cy="62000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84" name="Rectangle 183"/>
            <p:cNvSpPr/>
            <p:nvPr/>
          </p:nvSpPr>
          <p:spPr>
            <a:xfrm>
              <a:off x="381093" y="2300108"/>
              <a:ext cx="380592" cy="663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85" name="Rectangle 184"/>
            <p:cNvSpPr/>
            <p:nvPr/>
          </p:nvSpPr>
          <p:spPr>
            <a:xfrm>
              <a:off x="933425" y="2321894"/>
              <a:ext cx="220083" cy="62000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86" name="Rectangle 185"/>
            <p:cNvSpPr/>
            <p:nvPr/>
          </p:nvSpPr>
          <p:spPr>
            <a:xfrm>
              <a:off x="865415" y="2300109"/>
              <a:ext cx="367603" cy="6635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87" name="Rectangle 186"/>
            <p:cNvSpPr/>
            <p:nvPr/>
          </p:nvSpPr>
          <p:spPr>
            <a:xfrm>
              <a:off x="1413900" y="2321595"/>
              <a:ext cx="220084" cy="62000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88" name="Rectangle 187"/>
            <p:cNvSpPr/>
            <p:nvPr/>
          </p:nvSpPr>
          <p:spPr>
            <a:xfrm>
              <a:off x="1340140" y="2299810"/>
              <a:ext cx="367603" cy="663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89" name="Rectangle 188"/>
            <p:cNvSpPr/>
            <p:nvPr/>
          </p:nvSpPr>
          <p:spPr>
            <a:xfrm>
              <a:off x="2349971" y="2321595"/>
              <a:ext cx="220083" cy="62000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90" name="Rectangle 189"/>
            <p:cNvSpPr/>
            <p:nvPr/>
          </p:nvSpPr>
          <p:spPr>
            <a:xfrm>
              <a:off x="2276211" y="2300109"/>
              <a:ext cx="367603" cy="6635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91" name="Rectangle 190"/>
            <p:cNvSpPr/>
            <p:nvPr/>
          </p:nvSpPr>
          <p:spPr>
            <a:xfrm>
              <a:off x="2821291" y="2318798"/>
              <a:ext cx="220084" cy="62000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92" name="Rectangle 191"/>
            <p:cNvSpPr/>
            <p:nvPr/>
          </p:nvSpPr>
          <p:spPr>
            <a:xfrm>
              <a:off x="2747531" y="2297013"/>
              <a:ext cx="367604" cy="663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93" name="Rectangle 192"/>
            <p:cNvSpPr/>
            <p:nvPr/>
          </p:nvSpPr>
          <p:spPr>
            <a:xfrm>
              <a:off x="1893266" y="2321595"/>
              <a:ext cx="220083" cy="62000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194" name="Rectangle 193"/>
            <p:cNvSpPr/>
            <p:nvPr/>
          </p:nvSpPr>
          <p:spPr>
            <a:xfrm>
              <a:off x="1819506" y="2300109"/>
              <a:ext cx="367603" cy="663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grpSp>
      <p:grpSp>
        <p:nvGrpSpPr>
          <p:cNvPr id="196" name="Group 195"/>
          <p:cNvGrpSpPr/>
          <p:nvPr/>
        </p:nvGrpSpPr>
        <p:grpSpPr>
          <a:xfrm>
            <a:off x="8378527" y="5477539"/>
            <a:ext cx="3062708" cy="247813"/>
            <a:chOff x="341470" y="4629666"/>
            <a:chExt cx="3125334" cy="252880"/>
          </a:xfrm>
        </p:grpSpPr>
        <p:cxnSp>
          <p:nvCxnSpPr>
            <p:cNvPr id="197" name="Straight Connector 196"/>
            <p:cNvCxnSpPr/>
            <p:nvPr/>
          </p:nvCxnSpPr>
          <p:spPr>
            <a:xfrm>
              <a:off x="341470" y="4629666"/>
              <a:ext cx="3125334" cy="1311"/>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341470" y="4755451"/>
              <a:ext cx="3125334" cy="1311"/>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341470" y="4881235"/>
              <a:ext cx="3125334" cy="1311"/>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p:nvGrpSpPr>
        <p:grpSpPr>
          <a:xfrm>
            <a:off x="11367595" y="4152371"/>
            <a:ext cx="138872" cy="727347"/>
            <a:chOff x="3391660" y="3326694"/>
            <a:chExt cx="141712" cy="742220"/>
          </a:xfrm>
          <a:solidFill>
            <a:srgbClr val="FF0000"/>
          </a:solidFill>
        </p:grpSpPr>
        <p:sp>
          <p:nvSpPr>
            <p:cNvPr id="201" name="Rectangle 200"/>
            <p:cNvSpPr/>
            <p:nvPr/>
          </p:nvSpPr>
          <p:spPr>
            <a:xfrm>
              <a:off x="3397969" y="3510614"/>
              <a:ext cx="135403" cy="56170"/>
            </a:xfrm>
            <a:prstGeom prst="rect">
              <a:avLst/>
            </a:prstGeom>
            <a:grpFill/>
            <a:ln>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202" name="Rectangle 201"/>
            <p:cNvSpPr/>
            <p:nvPr/>
          </p:nvSpPr>
          <p:spPr>
            <a:xfrm>
              <a:off x="3397968" y="4012744"/>
              <a:ext cx="135403" cy="56170"/>
            </a:xfrm>
            <a:prstGeom prst="rect">
              <a:avLst/>
            </a:prstGeom>
            <a:grpFill/>
            <a:ln>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sp>
          <p:nvSpPr>
            <p:cNvPr id="203" name="Rectangle 202"/>
            <p:cNvSpPr/>
            <p:nvPr/>
          </p:nvSpPr>
          <p:spPr>
            <a:xfrm>
              <a:off x="3391660" y="3326694"/>
              <a:ext cx="135403" cy="56170"/>
            </a:xfrm>
            <a:prstGeom prst="rect">
              <a:avLst/>
            </a:prstGeom>
            <a:grpFill/>
            <a:ln>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rgbClr val="FFFFFF"/>
                </a:solidFill>
              </a:endParaRPr>
            </a:p>
          </p:txBody>
        </p:sp>
      </p:grpSp>
    </p:spTree>
    <p:extLst>
      <p:ext uri="{BB962C8B-B14F-4D97-AF65-F5344CB8AC3E}">
        <p14:creationId xmlns:p14="http://schemas.microsoft.com/office/powerpoint/2010/main" val="27488070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9"/>
                                        </p:tgtEl>
                                        <p:attrNameLst>
                                          <p:attrName>style.visibility</p:attrName>
                                        </p:attrNameLst>
                                      </p:cBhvr>
                                      <p:to>
                                        <p:strVal val="visible"/>
                                      </p:to>
                                    </p:set>
                                    <p:animEffect transition="in" filter="fade">
                                      <p:cBhvr>
                                        <p:cTn id="11" dur="1000"/>
                                        <p:tgtEl>
                                          <p:spTgt spid="16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6"/>
                                        </p:tgtEl>
                                        <p:attrNameLst>
                                          <p:attrName>style.visibility</p:attrName>
                                        </p:attrNameLst>
                                      </p:cBhvr>
                                      <p:to>
                                        <p:strVal val="visible"/>
                                      </p:to>
                                    </p:set>
                                    <p:animEffect transition="in" filter="fade">
                                      <p:cBhvr>
                                        <p:cTn id="16" dur="500"/>
                                        <p:tgtEl>
                                          <p:spTgt spid="13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40"/>
                                        </p:tgtEl>
                                        <p:attrNameLst>
                                          <p:attrName>style.visibility</p:attrName>
                                        </p:attrNameLst>
                                      </p:cBhvr>
                                      <p:to>
                                        <p:strVal val="visible"/>
                                      </p:to>
                                    </p:set>
                                    <p:animEffect transition="in" filter="fade">
                                      <p:cBhvr>
                                        <p:cTn id="20" dur="1000"/>
                                        <p:tgtEl>
                                          <p:spTgt spid="140"/>
                                        </p:tgtEl>
                                      </p:cBhvr>
                                    </p:animEffect>
                                  </p:childTnLst>
                                </p:cTn>
                              </p:par>
                            </p:childTnLst>
                          </p:cTn>
                        </p:par>
                        <p:par>
                          <p:cTn id="21" fill="hold">
                            <p:stCondLst>
                              <p:cond delay="1500"/>
                            </p:stCondLst>
                            <p:childTnLst>
                              <p:par>
                                <p:cTn id="22" presetID="10" presetClass="entr" presetSubtype="0" fill="hold" grpId="0" nodeType="afterEffect">
                                  <p:stCondLst>
                                    <p:cond delay="3000"/>
                                  </p:stCondLst>
                                  <p:childTnLst>
                                    <p:set>
                                      <p:cBhvr>
                                        <p:cTn id="23" dur="1" fill="hold">
                                          <p:stCondLst>
                                            <p:cond delay="0"/>
                                          </p:stCondLst>
                                        </p:cTn>
                                        <p:tgtEl>
                                          <p:spTgt spid="144"/>
                                        </p:tgtEl>
                                        <p:attrNameLst>
                                          <p:attrName>style.visibility</p:attrName>
                                        </p:attrNameLst>
                                      </p:cBhvr>
                                      <p:to>
                                        <p:strVal val="visible"/>
                                      </p:to>
                                    </p:set>
                                    <p:animEffect transition="in" filter="fade">
                                      <p:cBhvr>
                                        <p:cTn id="24" dur="1000"/>
                                        <p:tgtEl>
                                          <p:spTgt spid="144"/>
                                        </p:tgtEl>
                                      </p:cBhvr>
                                    </p:animEffect>
                                  </p:childTnLst>
                                </p:cTn>
                              </p:par>
                            </p:childTnLst>
                          </p:cTn>
                        </p:par>
                        <p:par>
                          <p:cTn id="25" fill="hold">
                            <p:stCondLst>
                              <p:cond delay="5500"/>
                            </p:stCondLst>
                            <p:childTnLst>
                              <p:par>
                                <p:cTn id="26" presetID="10" presetClass="entr" presetSubtype="0" fill="hold" nodeType="afterEffect">
                                  <p:stCondLst>
                                    <p:cond delay="0"/>
                                  </p:stCondLst>
                                  <p:childTnLst>
                                    <p:set>
                                      <p:cBhvr>
                                        <p:cTn id="27" dur="1" fill="hold">
                                          <p:stCondLst>
                                            <p:cond delay="0"/>
                                          </p:stCondLst>
                                        </p:cTn>
                                        <p:tgtEl>
                                          <p:spTgt spid="182"/>
                                        </p:tgtEl>
                                        <p:attrNameLst>
                                          <p:attrName>style.visibility</p:attrName>
                                        </p:attrNameLst>
                                      </p:cBhvr>
                                      <p:to>
                                        <p:strVal val="visible"/>
                                      </p:to>
                                    </p:set>
                                    <p:animEffect transition="in" filter="fade">
                                      <p:cBhvr>
                                        <p:cTn id="28" dur="1000"/>
                                        <p:tgtEl>
                                          <p:spTgt spid="182"/>
                                        </p:tgtEl>
                                      </p:cBhvr>
                                    </p:animEffect>
                                  </p:childTnLst>
                                </p:cTn>
                              </p:par>
                              <p:par>
                                <p:cTn id="29" presetID="10" presetClass="entr" presetSubtype="0" fill="hold" nodeType="withEffect">
                                  <p:stCondLst>
                                    <p:cond delay="0"/>
                                  </p:stCondLst>
                                  <p:childTnLst>
                                    <p:set>
                                      <p:cBhvr>
                                        <p:cTn id="30" dur="1" fill="hold">
                                          <p:stCondLst>
                                            <p:cond delay="0"/>
                                          </p:stCondLst>
                                        </p:cTn>
                                        <p:tgtEl>
                                          <p:spTgt spid="160"/>
                                        </p:tgtEl>
                                        <p:attrNameLst>
                                          <p:attrName>style.visibility</p:attrName>
                                        </p:attrNameLst>
                                      </p:cBhvr>
                                      <p:to>
                                        <p:strVal val="visible"/>
                                      </p:to>
                                    </p:set>
                                    <p:animEffect transition="in" filter="fade">
                                      <p:cBhvr>
                                        <p:cTn id="31" dur="1000"/>
                                        <p:tgtEl>
                                          <p:spTgt spid="160"/>
                                        </p:tgtEl>
                                      </p:cBhvr>
                                    </p:animEffect>
                                  </p:childTnLst>
                                </p:cTn>
                              </p:par>
                            </p:childTnLst>
                          </p:cTn>
                        </p:par>
                        <p:par>
                          <p:cTn id="32" fill="hold">
                            <p:stCondLst>
                              <p:cond delay="6500"/>
                            </p:stCondLst>
                            <p:childTnLst>
                              <p:par>
                                <p:cTn id="33" presetID="10" presetClass="entr" presetSubtype="0" fill="hold" nodeType="afterEffect">
                                  <p:stCondLst>
                                    <p:cond delay="0"/>
                                  </p:stCondLst>
                                  <p:childTnLst>
                                    <p:set>
                                      <p:cBhvr>
                                        <p:cTn id="34" dur="1" fill="hold">
                                          <p:stCondLst>
                                            <p:cond delay="0"/>
                                          </p:stCondLst>
                                        </p:cTn>
                                        <p:tgtEl>
                                          <p:spTgt spid="200"/>
                                        </p:tgtEl>
                                        <p:attrNameLst>
                                          <p:attrName>style.visibility</p:attrName>
                                        </p:attrNameLst>
                                      </p:cBhvr>
                                      <p:to>
                                        <p:strVal val="visible"/>
                                      </p:to>
                                    </p:set>
                                    <p:animEffect transition="in" filter="fade">
                                      <p:cBhvr>
                                        <p:cTn id="35" dur="1000"/>
                                        <p:tgtEl>
                                          <p:spTgt spid="200"/>
                                        </p:tgtEl>
                                      </p:cBhvr>
                                    </p:animEffect>
                                  </p:childTnLst>
                                </p:cTn>
                              </p:par>
                            </p:childTnLst>
                          </p:cTn>
                        </p:par>
                        <p:par>
                          <p:cTn id="36" fill="hold">
                            <p:stCondLst>
                              <p:cond delay="7500"/>
                            </p:stCondLst>
                            <p:childTnLst>
                              <p:par>
                                <p:cTn id="37" presetID="10" presetClass="entr" presetSubtype="0" fill="hold" nodeType="afterEffect">
                                  <p:stCondLst>
                                    <p:cond delay="0"/>
                                  </p:stCondLst>
                                  <p:childTnLst>
                                    <p:set>
                                      <p:cBhvr>
                                        <p:cTn id="38" dur="1" fill="hold">
                                          <p:stCondLst>
                                            <p:cond delay="0"/>
                                          </p:stCondLst>
                                        </p:cTn>
                                        <p:tgtEl>
                                          <p:spTgt spid="196"/>
                                        </p:tgtEl>
                                        <p:attrNameLst>
                                          <p:attrName>style.visibility</p:attrName>
                                        </p:attrNameLst>
                                      </p:cBhvr>
                                      <p:to>
                                        <p:strVal val="visible"/>
                                      </p:to>
                                    </p:set>
                                    <p:animEffect transition="in" filter="fade">
                                      <p:cBhvr>
                                        <p:cTn id="39" dur="10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2" y="353402"/>
            <a:ext cx="10515600" cy="1325563"/>
          </a:xfrm>
        </p:spPr>
        <p:txBody>
          <a:bodyPr/>
          <a:lstStyle/>
          <a:p>
            <a:pPr defTabSz="914180"/>
            <a:r>
              <a:rPr lang="pl-PL" dirty="0"/>
              <a:t>Indeks columnstore – Clustered</a:t>
            </a:r>
            <a:r>
              <a:rPr lang="pl-PL" sz="2352" dirty="0">
                <a:solidFill>
                  <a:schemeClr val="accent5"/>
                </a:solidFill>
              </a:rPr>
              <a:t> </a:t>
            </a:r>
            <a:endParaRPr lang="en-US" sz="2352" dirty="0">
              <a:solidFill>
                <a:schemeClr val="accent5"/>
              </a:solidFill>
              <a:cs typeface="Arial" charset="0"/>
            </a:endParaRPr>
          </a:p>
        </p:txBody>
      </p:sp>
      <p:sp>
        <p:nvSpPr>
          <p:cNvPr id="6" name="Text Placeholder 2"/>
          <p:cNvSpPr>
            <a:spLocks noGrp="1"/>
          </p:cNvSpPr>
          <p:nvPr>
            <p:ph type="body" sz="quarter" idx="4294967295"/>
          </p:nvPr>
        </p:nvSpPr>
        <p:spPr>
          <a:xfrm>
            <a:off x="270758" y="1842096"/>
            <a:ext cx="11650488" cy="4440504"/>
          </a:xfrm>
        </p:spPr>
        <p:txBody>
          <a:bodyPr>
            <a:normAutofit fontScale="92500" lnSpcReduction="10000"/>
          </a:bodyPr>
          <a:lstStyle/>
          <a:p>
            <a:r>
              <a:rPr lang="en-US" sz="3920" dirty="0">
                <a:solidFill>
                  <a:srgbClr val="505050"/>
                </a:solidFill>
              </a:rPr>
              <a:t>Bulk insert</a:t>
            </a:r>
          </a:p>
          <a:p>
            <a:pPr lvl="1"/>
            <a:r>
              <a:rPr lang="pl-PL" dirty="0" smtClean="0">
                <a:solidFill>
                  <a:schemeClr val="tx1"/>
                </a:solidFill>
                <a:latin typeface="+mj-lt"/>
              </a:rPr>
              <a:t>Tworzone są grupy po 1 mln wierszy</a:t>
            </a:r>
            <a:endParaRPr lang="en-US" dirty="0">
              <a:solidFill>
                <a:schemeClr val="tx1"/>
              </a:solidFill>
              <a:latin typeface="+mj-lt"/>
            </a:endParaRPr>
          </a:p>
          <a:p>
            <a:pPr lvl="1"/>
            <a:r>
              <a:rPr lang="pl-PL" dirty="0" smtClean="0">
                <a:solidFill>
                  <a:schemeClr val="tx1"/>
                </a:solidFill>
                <a:latin typeface="+mj-lt"/>
              </a:rPr>
              <a:t>Jeśli jest poniżej  </a:t>
            </a:r>
            <a:r>
              <a:rPr lang="en-US" dirty="0" smtClean="0">
                <a:solidFill>
                  <a:schemeClr val="tx1"/>
                </a:solidFill>
                <a:latin typeface="+mj-lt"/>
              </a:rPr>
              <a:t>100000 </a:t>
            </a:r>
            <a:r>
              <a:rPr lang="pl-PL" dirty="0" smtClean="0">
                <a:solidFill>
                  <a:schemeClr val="tx1"/>
                </a:solidFill>
                <a:latin typeface="+mj-lt"/>
              </a:rPr>
              <a:t>wierszy, to dane będą w Row Store </a:t>
            </a:r>
            <a:endParaRPr lang="en-US" dirty="0">
              <a:solidFill>
                <a:schemeClr val="tx1"/>
              </a:solidFill>
              <a:latin typeface="+mj-lt"/>
            </a:endParaRPr>
          </a:p>
          <a:p>
            <a:r>
              <a:rPr lang="en-US" sz="3920" dirty="0">
                <a:solidFill>
                  <a:srgbClr val="505050"/>
                </a:solidFill>
              </a:rPr>
              <a:t>Insert/update</a:t>
            </a:r>
          </a:p>
          <a:p>
            <a:pPr lvl="1"/>
            <a:r>
              <a:rPr lang="pl-PL" dirty="0" smtClean="0">
                <a:solidFill>
                  <a:schemeClr val="tx1"/>
                </a:solidFill>
                <a:latin typeface="+mj-lt"/>
              </a:rPr>
              <a:t>Dane zostają wstawione do Row Store</a:t>
            </a:r>
            <a:endParaRPr lang="en-US" dirty="0">
              <a:solidFill>
                <a:schemeClr val="tx1"/>
              </a:solidFill>
              <a:latin typeface="+mj-lt"/>
            </a:endParaRPr>
          </a:p>
          <a:p>
            <a:r>
              <a:rPr lang="en-US" sz="3920" dirty="0">
                <a:solidFill>
                  <a:srgbClr val="505050"/>
                </a:solidFill>
              </a:rPr>
              <a:t>Tuple Mover</a:t>
            </a:r>
          </a:p>
          <a:p>
            <a:pPr lvl="1"/>
            <a:r>
              <a:rPr lang="pl-PL" dirty="0" smtClean="0">
                <a:solidFill>
                  <a:schemeClr val="tx1"/>
                </a:solidFill>
                <a:latin typeface="+mj-lt"/>
              </a:rPr>
              <a:t>Przenosi dane z Row Store do Columnstore</a:t>
            </a:r>
            <a:endParaRPr lang="en-US" dirty="0">
              <a:solidFill>
                <a:schemeClr val="tx1"/>
              </a:solidFill>
              <a:latin typeface="+mj-lt"/>
            </a:endParaRPr>
          </a:p>
          <a:p>
            <a:pPr lvl="1"/>
            <a:r>
              <a:rPr lang="pl-PL" dirty="0" smtClean="0">
                <a:solidFill>
                  <a:schemeClr val="tx1"/>
                </a:solidFill>
                <a:latin typeface="+mj-lt"/>
              </a:rPr>
              <a:t>Uruchamiany co 5 minut</a:t>
            </a:r>
            <a:endParaRPr lang="en-US" dirty="0">
              <a:solidFill>
                <a:schemeClr val="tx1"/>
              </a:solidFill>
              <a:latin typeface="+mj-lt"/>
            </a:endParaRPr>
          </a:p>
          <a:p>
            <a:pPr lvl="1"/>
            <a:r>
              <a:rPr lang="pl-PL" dirty="0" smtClean="0">
                <a:solidFill>
                  <a:schemeClr val="tx1"/>
                </a:solidFill>
                <a:latin typeface="+mj-lt"/>
              </a:rPr>
              <a:t>Włączany zawsze przy poleceniu </a:t>
            </a:r>
            <a:r>
              <a:rPr lang="en-US" dirty="0" smtClean="0">
                <a:solidFill>
                  <a:schemeClr val="tx1"/>
                </a:solidFill>
                <a:latin typeface="+mj-lt"/>
              </a:rPr>
              <a:t>ALTER </a:t>
            </a:r>
            <a:r>
              <a:rPr lang="en-US" dirty="0">
                <a:solidFill>
                  <a:schemeClr val="tx1"/>
                </a:solidFill>
                <a:latin typeface="+mj-lt"/>
              </a:rPr>
              <a:t>INDEX &lt;name&gt; ON &lt;table&gt; REORGANIZE</a:t>
            </a:r>
          </a:p>
        </p:txBody>
      </p:sp>
    </p:spTree>
    <p:extLst>
      <p:ext uri="{BB962C8B-B14F-4D97-AF65-F5344CB8AC3E}">
        <p14:creationId xmlns:p14="http://schemas.microsoft.com/office/powerpoint/2010/main" val="4247702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445" y="287646"/>
            <a:ext cx="11650488" cy="1239773"/>
          </a:xfrm>
        </p:spPr>
        <p:txBody>
          <a:bodyPr/>
          <a:lstStyle/>
          <a:p>
            <a:r>
              <a:rPr lang="pl-PL" b="1" dirty="0" smtClean="0"/>
              <a:t>Batch mode – zmiany</a:t>
            </a:r>
            <a:r>
              <a:rPr lang="pl-PL" sz="2352" b="1" dirty="0">
                <a:solidFill>
                  <a:schemeClr val="accent5"/>
                </a:solidFill>
              </a:rPr>
              <a:t> </a:t>
            </a:r>
            <a:endParaRPr lang="en-US" sz="2352" b="1" dirty="0">
              <a:solidFill>
                <a:schemeClr val="accent5"/>
              </a:solidFill>
            </a:endParaRPr>
          </a:p>
        </p:txBody>
      </p:sp>
      <p:sp>
        <p:nvSpPr>
          <p:cNvPr id="3" name="Text Placeholder 2"/>
          <p:cNvSpPr>
            <a:spLocks noGrp="1"/>
          </p:cNvSpPr>
          <p:nvPr>
            <p:ph type="body" sz="quarter" idx="4294967295"/>
          </p:nvPr>
        </p:nvSpPr>
        <p:spPr>
          <a:xfrm>
            <a:off x="394815" y="2045818"/>
            <a:ext cx="7922994" cy="2703457"/>
          </a:xfrm>
        </p:spPr>
        <p:txBody>
          <a:bodyPr>
            <a:normAutofit fontScale="85000" lnSpcReduction="10000"/>
          </a:bodyPr>
          <a:lstStyle/>
          <a:p>
            <a:r>
              <a:rPr lang="pl-PL" sz="3920" dirty="0">
                <a:solidFill>
                  <a:srgbClr val="505050"/>
                </a:solidFill>
              </a:rPr>
              <a:t>Wsparcie dla wszystkich operatorów JOIN</a:t>
            </a:r>
            <a:endParaRPr lang="en-US" sz="3920" dirty="0">
              <a:solidFill>
                <a:srgbClr val="505050"/>
              </a:solidFill>
            </a:endParaRPr>
          </a:p>
          <a:p>
            <a:pPr lvl="1"/>
            <a:r>
              <a:rPr lang="pl-PL" sz="2800" dirty="0"/>
              <a:t>OUTER JOIN</a:t>
            </a:r>
            <a:endParaRPr lang="en-US" sz="2800" dirty="0"/>
          </a:p>
          <a:p>
            <a:pPr lvl="1"/>
            <a:r>
              <a:rPr lang="pl-PL" sz="2800" dirty="0"/>
              <a:t>Semi Join:  IN, NOT IN</a:t>
            </a:r>
          </a:p>
          <a:p>
            <a:pPr lvl="1"/>
            <a:r>
              <a:rPr lang="en-US" sz="2800" dirty="0"/>
              <a:t>UNION ALL</a:t>
            </a:r>
          </a:p>
          <a:p>
            <a:pPr lvl="1"/>
            <a:r>
              <a:rPr lang="pl-PL" sz="2800" dirty="0"/>
              <a:t>Agregaty skalarne</a:t>
            </a:r>
            <a:endParaRPr lang="en-US" sz="2800" dirty="0"/>
          </a:p>
          <a:p>
            <a:pPr lvl="1"/>
            <a:r>
              <a:rPr lang="pl-PL" sz="2800" dirty="0"/>
              <a:t>B</a:t>
            </a:r>
            <a:r>
              <a:rPr lang="en-US" sz="2800" dirty="0" err="1"/>
              <a:t>itmaps</a:t>
            </a:r>
            <a:r>
              <a:rPr lang="en-US" sz="2800" dirty="0"/>
              <a:t>, spill support</a:t>
            </a:r>
            <a:r>
              <a:rPr lang="pl-PL" sz="2800" dirty="0"/>
              <a:t> i inne</a:t>
            </a:r>
            <a:endParaRPr lang="en-US" sz="2800" dirty="0"/>
          </a:p>
        </p:txBody>
      </p:sp>
      <p:pic>
        <p:nvPicPr>
          <p:cNvPr id="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2261" y="2561748"/>
            <a:ext cx="3574696" cy="1704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7902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Podsumowanie</a:t>
            </a:r>
            <a:endParaRPr lang="pl-PL" dirty="0"/>
          </a:p>
        </p:txBody>
      </p:sp>
      <p:sp>
        <p:nvSpPr>
          <p:cNvPr id="3" name="Content Placeholder 2"/>
          <p:cNvSpPr>
            <a:spLocks noGrp="1"/>
          </p:cNvSpPr>
          <p:nvPr>
            <p:ph idx="1"/>
          </p:nvPr>
        </p:nvSpPr>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r>
              <a:rPr lang="pl-PL" dirty="0" smtClean="0"/>
              <a:t>SQLDay 2014</a:t>
            </a:r>
          </a:p>
        </p:txBody>
      </p:sp>
      <p:sp>
        <p:nvSpPr>
          <p:cNvPr id="5" name="Content Placeholder 2"/>
          <p:cNvSpPr txBox="1">
            <a:spLocks/>
          </p:cNvSpPr>
          <p:nvPr/>
        </p:nvSpPr>
        <p:spPr>
          <a:xfrm>
            <a:off x="762000" y="1752601"/>
            <a:ext cx="10972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l-PL" sz="4000" dirty="0"/>
              <a:t>Równoległe przetwarzanie </a:t>
            </a:r>
            <a:r>
              <a:rPr lang="pl-PL" sz="4000" dirty="0" smtClean="0"/>
              <a:t>zapytań – nie zawsze się udaje</a:t>
            </a:r>
            <a:endParaRPr lang="pl-PL" sz="4000" dirty="0"/>
          </a:p>
          <a:p>
            <a:r>
              <a:rPr lang="pl-PL" sz="4000" dirty="0"/>
              <a:t>Równoległy raj z problemami</a:t>
            </a:r>
          </a:p>
          <a:p>
            <a:r>
              <a:rPr lang="pl-PL" sz="4000" dirty="0"/>
              <a:t>Wzorzec „dobrego” </a:t>
            </a:r>
            <a:r>
              <a:rPr lang="pl-PL" sz="4000" dirty="0" smtClean="0"/>
              <a:t>zapytania – trzeba pomóc optymalizatorowi</a:t>
            </a:r>
            <a:endParaRPr lang="pl-PL" sz="4000" dirty="0"/>
          </a:p>
          <a:p>
            <a:endParaRPr lang="pl-PL" dirty="0" smtClean="0"/>
          </a:p>
          <a:p>
            <a:pPr lvl="1"/>
            <a:endParaRPr lang="pl-PL" dirty="0" smtClean="0"/>
          </a:p>
          <a:p>
            <a:endParaRPr lang="pl-PL" dirty="0" smtClean="0"/>
          </a:p>
          <a:p>
            <a:endParaRPr lang="en-US" dirty="0"/>
          </a:p>
        </p:txBody>
      </p:sp>
    </p:spTree>
    <p:extLst>
      <p:ext uri="{BB962C8B-B14F-4D97-AF65-F5344CB8AC3E}">
        <p14:creationId xmlns:p14="http://schemas.microsoft.com/office/powerpoint/2010/main" val="140222774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69459"/>
            <a:ext cx="9144000" cy="6519083"/>
          </a:xfrm>
          <a:prstGeom prst="rect">
            <a:avLst/>
          </a:prstGeom>
        </p:spPr>
      </p:pic>
    </p:spTree>
    <p:extLst>
      <p:ext uri="{BB962C8B-B14F-4D97-AF65-F5344CB8AC3E}">
        <p14:creationId xmlns:p14="http://schemas.microsoft.com/office/powerpoint/2010/main" val="263397249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124200" y="1885950"/>
            <a:ext cx="5829300" cy="628650"/>
          </a:xfrm>
        </p:spPr>
        <p:txBody>
          <a:bodyPr/>
          <a:lstStyle/>
          <a:p>
            <a:r>
              <a:rPr lang="pl-PL" dirty="0" smtClean="0"/>
              <a:t>NASI SPONSORZY I PARTNERZY</a:t>
            </a:r>
            <a:endParaRPr lang="pl-PL" dirty="0"/>
          </a:p>
        </p:txBody>
      </p:sp>
      <p:sp>
        <p:nvSpPr>
          <p:cNvPr id="3" name="TextBox 2"/>
          <p:cNvSpPr txBox="1"/>
          <p:nvPr/>
        </p:nvSpPr>
        <p:spPr>
          <a:xfrm>
            <a:off x="3430701" y="5393606"/>
            <a:ext cx="5216301" cy="300082"/>
          </a:xfrm>
          <a:prstGeom prst="rect">
            <a:avLst/>
          </a:prstGeom>
          <a:noFill/>
        </p:spPr>
        <p:txBody>
          <a:bodyPr wrap="none" rtlCol="0">
            <a:spAutoFit/>
          </a:bodyPr>
          <a:lstStyle/>
          <a:p>
            <a:pPr algn="ctr"/>
            <a:r>
              <a:rPr lang="pl-PL" sz="1350" dirty="0"/>
              <a:t>Organizacja: Polskie Stowarzyszenie Użytkowników SQL Server - PLSSUG</a:t>
            </a:r>
            <a:endParaRPr lang="en-US" sz="1350" dirty="0"/>
          </a:p>
        </p:txBody>
      </p:sp>
      <p:pic>
        <p:nvPicPr>
          <p:cNvPr id="7" name="Picture 6" descr="SQLDay 2014 Sponsors copy.png"/>
          <p:cNvPicPr>
            <a:picLocks noChangeAspect="1"/>
          </p:cNvPicPr>
          <p:nvPr/>
        </p:nvPicPr>
        <p:blipFill>
          <a:blip r:embed="rId3" cstate="print"/>
          <a:stretch>
            <a:fillRect/>
          </a:stretch>
        </p:blipFill>
        <p:spPr>
          <a:xfrm>
            <a:off x="3429000" y="2590800"/>
            <a:ext cx="5334000" cy="3000376"/>
          </a:xfrm>
          <a:prstGeom prst="rect">
            <a:avLst/>
          </a:prstGeom>
        </p:spPr>
      </p:pic>
    </p:spTree>
    <p:extLst>
      <p:ext uri="{BB962C8B-B14F-4D97-AF65-F5344CB8AC3E}">
        <p14:creationId xmlns:p14="http://schemas.microsoft.com/office/powerpoint/2010/main" val="10228611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Równoległe przetwarzanie zapytań</a:t>
            </a:r>
            <a:endParaRPr lang="pl-PL" dirty="0"/>
          </a:p>
        </p:txBody>
      </p:sp>
      <p:sp>
        <p:nvSpPr>
          <p:cNvPr id="4" name="Footer Placeholder 3"/>
          <p:cNvSpPr>
            <a:spLocks noGrp="1"/>
          </p:cNvSpPr>
          <p:nvPr>
            <p:ph type="ftr" sz="quarter" idx="11"/>
          </p:nvPr>
        </p:nvSpPr>
        <p:spPr/>
        <p:txBody>
          <a:bodyPr/>
          <a:lstStyle/>
          <a:p>
            <a:r>
              <a:rPr lang="pl-PL" dirty="0" smtClean="0"/>
              <a:t>SQLDay 2014</a:t>
            </a:r>
          </a:p>
        </p:txBody>
      </p:sp>
      <p:pic>
        <p:nvPicPr>
          <p:cNvPr id="6" name="Picture 5"/>
          <p:cNvPicPr>
            <a:picLocks noChangeAspect="1"/>
          </p:cNvPicPr>
          <p:nvPr/>
        </p:nvPicPr>
        <p:blipFill>
          <a:blip r:embed="rId2"/>
          <a:stretch>
            <a:fillRect/>
          </a:stretch>
        </p:blipFill>
        <p:spPr>
          <a:xfrm>
            <a:off x="609600" y="1417638"/>
            <a:ext cx="5951215" cy="4449762"/>
          </a:xfrm>
          <a:prstGeom prst="rect">
            <a:avLst/>
          </a:prstGeom>
        </p:spPr>
      </p:pic>
      <p:pic>
        <p:nvPicPr>
          <p:cNvPr id="7" name="Picture 6"/>
          <p:cNvPicPr>
            <a:picLocks noChangeAspect="1"/>
          </p:cNvPicPr>
          <p:nvPr/>
        </p:nvPicPr>
        <p:blipFill>
          <a:blip r:embed="rId3"/>
          <a:stretch>
            <a:fillRect/>
          </a:stretch>
        </p:blipFill>
        <p:spPr>
          <a:xfrm>
            <a:off x="609600" y="1368865"/>
            <a:ext cx="6591300" cy="4705350"/>
          </a:xfrm>
          <a:prstGeom prst="rect">
            <a:avLst/>
          </a:prstGeom>
        </p:spPr>
      </p:pic>
      <p:sp>
        <p:nvSpPr>
          <p:cNvPr id="8" name="Content Placeholder 2"/>
          <p:cNvSpPr>
            <a:spLocks noGrp="1"/>
          </p:cNvSpPr>
          <p:nvPr>
            <p:ph idx="1"/>
          </p:nvPr>
        </p:nvSpPr>
        <p:spPr>
          <a:xfrm>
            <a:off x="7315200" y="1600201"/>
            <a:ext cx="4648200" cy="3505199"/>
          </a:xfrm>
        </p:spPr>
        <p:txBody>
          <a:bodyPr>
            <a:normAutofit fontScale="92500" lnSpcReduction="10000"/>
          </a:bodyPr>
          <a:lstStyle/>
          <a:p>
            <a:r>
              <a:rPr lang="pl-PL" sz="3800" dirty="0" smtClean="0"/>
              <a:t>1 osoba = X minut</a:t>
            </a:r>
          </a:p>
          <a:p>
            <a:r>
              <a:rPr lang="pl-PL" sz="3800" dirty="0" smtClean="0"/>
              <a:t>M osób = X/M minut</a:t>
            </a:r>
          </a:p>
          <a:p>
            <a:r>
              <a:rPr lang="pl-PL" sz="3800" dirty="0" smtClean="0"/>
              <a:t>Całkowity czas = X minut (jako suma pracy poszczególnych osób)</a:t>
            </a:r>
            <a:endParaRPr lang="pl-PL" sz="3800" dirty="0"/>
          </a:p>
          <a:p>
            <a:endParaRPr lang="pl-PL" sz="3800" dirty="0"/>
          </a:p>
        </p:txBody>
      </p:sp>
    </p:spTree>
    <p:extLst>
      <p:ext uri="{BB962C8B-B14F-4D97-AF65-F5344CB8AC3E}">
        <p14:creationId xmlns:p14="http://schemas.microsoft.com/office/powerpoint/2010/main" val="390068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animEffect transition="in" filter="wipe(down)">
                                      <p:cBhvr>
                                        <p:cTn id="26"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Równoległe przetwarzanie zapytań</a:t>
            </a:r>
            <a:endParaRPr lang="pl-PL" dirty="0"/>
          </a:p>
        </p:txBody>
      </p:sp>
      <p:sp>
        <p:nvSpPr>
          <p:cNvPr id="4" name="Footer Placeholder 3"/>
          <p:cNvSpPr>
            <a:spLocks noGrp="1"/>
          </p:cNvSpPr>
          <p:nvPr>
            <p:ph type="ftr" sz="quarter" idx="11"/>
          </p:nvPr>
        </p:nvSpPr>
        <p:spPr/>
        <p:txBody>
          <a:bodyPr/>
          <a:lstStyle/>
          <a:p>
            <a:r>
              <a:rPr lang="pl-PL" dirty="0" smtClean="0"/>
              <a:t>SQLDay 2014</a:t>
            </a:r>
          </a:p>
        </p:txBody>
      </p:sp>
      <p:pic>
        <p:nvPicPr>
          <p:cNvPr id="6" name="Picture 5"/>
          <p:cNvPicPr>
            <a:picLocks noChangeAspect="1"/>
          </p:cNvPicPr>
          <p:nvPr/>
        </p:nvPicPr>
        <p:blipFill>
          <a:blip r:embed="rId2"/>
          <a:stretch>
            <a:fillRect/>
          </a:stretch>
        </p:blipFill>
        <p:spPr>
          <a:xfrm>
            <a:off x="990600" y="2133600"/>
            <a:ext cx="10081591" cy="1295400"/>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3"/>
          <a:stretch>
            <a:fillRect/>
          </a:stretch>
        </p:blipFill>
        <p:spPr>
          <a:xfrm>
            <a:off x="609600" y="640324"/>
            <a:ext cx="10668000" cy="5577351"/>
          </a:xfrm>
          <a:prstGeom prst="rect">
            <a:avLst/>
          </a:prstGeom>
        </p:spPr>
      </p:pic>
    </p:spTree>
    <p:extLst>
      <p:ext uri="{BB962C8B-B14F-4D97-AF65-F5344CB8AC3E}">
        <p14:creationId xmlns:p14="http://schemas.microsoft.com/office/powerpoint/2010/main" val="382130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Równoległe przetwarzanie zapytań</a:t>
            </a:r>
            <a:endParaRPr lang="pl-PL" dirty="0"/>
          </a:p>
        </p:txBody>
      </p:sp>
      <p:sp>
        <p:nvSpPr>
          <p:cNvPr id="4" name="Footer Placeholder 3"/>
          <p:cNvSpPr>
            <a:spLocks noGrp="1"/>
          </p:cNvSpPr>
          <p:nvPr>
            <p:ph type="ftr" sz="quarter" idx="11"/>
          </p:nvPr>
        </p:nvSpPr>
        <p:spPr/>
        <p:txBody>
          <a:bodyPr/>
          <a:lstStyle/>
          <a:p>
            <a:r>
              <a:rPr lang="pl-PL" dirty="0" smtClean="0"/>
              <a:t>SQLDay 2014</a:t>
            </a:r>
          </a:p>
        </p:txBody>
      </p:sp>
      <p:sp>
        <p:nvSpPr>
          <p:cNvPr id="5" name="Content Placeholder 2"/>
          <p:cNvSpPr>
            <a:spLocks noGrp="1"/>
          </p:cNvSpPr>
          <p:nvPr>
            <p:ph idx="1"/>
          </p:nvPr>
        </p:nvSpPr>
        <p:spPr>
          <a:xfrm>
            <a:off x="609600" y="1600201"/>
            <a:ext cx="10972800" cy="4525963"/>
          </a:xfrm>
        </p:spPr>
        <p:txBody>
          <a:bodyPr>
            <a:normAutofit/>
          </a:bodyPr>
          <a:lstStyle/>
          <a:p>
            <a:r>
              <a:rPr lang="pl-PL" sz="3200" dirty="0" smtClean="0"/>
              <a:t>Thread (wątek) </a:t>
            </a:r>
            <a:r>
              <a:rPr lang="pl-PL" sz="3200" dirty="0" smtClean="0"/>
              <a:t>– </a:t>
            </a:r>
            <a:r>
              <a:rPr lang="pl-PL" sz="3200" dirty="0" smtClean="0"/>
              <a:t>jeden na DOP i na gałąź równoległą</a:t>
            </a:r>
          </a:p>
          <a:p>
            <a:r>
              <a:rPr lang="pl-PL" sz="3200" dirty="0" smtClean="0"/>
              <a:t>Thread 0 – koordynacyjny </a:t>
            </a:r>
          </a:p>
          <a:p>
            <a:r>
              <a:rPr lang="pl-PL" sz="3200" dirty="0" smtClean="0"/>
              <a:t>Wiersze są pobierane z tablicy/indeksu/operatora i przypisywane do wątków </a:t>
            </a:r>
          </a:p>
          <a:p>
            <a:r>
              <a:rPr lang="pl-PL" sz="3200" dirty="0" smtClean="0"/>
              <a:t>Algorytmy przypisania: Hash, Round Robin, Broadcast, Demand</a:t>
            </a:r>
          </a:p>
          <a:p>
            <a:r>
              <a:rPr lang="pl-PL" sz="3200" dirty="0" smtClean="0"/>
              <a:t>Iteratory – uwaga, w większości </a:t>
            </a:r>
            <a:r>
              <a:rPr lang="pl-PL" sz="3200" b="1" dirty="0" smtClean="0"/>
              <a:t>„not parallel aware” </a:t>
            </a:r>
            <a:r>
              <a:rPr lang="pl-PL" sz="3200" dirty="0" smtClean="0"/>
              <a:t>(co ma swoje zalety)</a:t>
            </a:r>
            <a:endParaRPr lang="pl-PL" sz="3200" b="1" dirty="0" smtClean="0"/>
          </a:p>
          <a:p>
            <a:endParaRPr lang="pl-PL" sz="4400" dirty="0"/>
          </a:p>
        </p:txBody>
      </p:sp>
    </p:spTree>
    <p:extLst>
      <p:ext uri="{BB962C8B-B14F-4D97-AF65-F5344CB8AC3E}">
        <p14:creationId xmlns:p14="http://schemas.microsoft.com/office/powerpoint/2010/main" val="1803552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4981</TotalTime>
  <Words>3496</Words>
  <Application>Microsoft Office PowerPoint</Application>
  <PresentationFormat>Widescreen</PresentationFormat>
  <Paragraphs>590</Paragraphs>
  <Slides>67</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Calibri</vt:lpstr>
      <vt:lpstr>Consolas</vt:lpstr>
      <vt:lpstr>Courier New</vt:lpstr>
      <vt:lpstr>Segoe UI</vt:lpstr>
      <vt:lpstr>Segoe UI Light</vt:lpstr>
      <vt:lpstr>Times New Roman</vt:lpstr>
      <vt:lpstr>Office Theme</vt:lpstr>
      <vt:lpstr>NASI SPONSORZY I PARTNERZY</vt:lpstr>
      <vt:lpstr>PowerPoint Presentation</vt:lpstr>
      <vt:lpstr>Parallel Query Execution</vt:lpstr>
      <vt:lpstr>TF Damian</vt:lpstr>
      <vt:lpstr>Co się wydarzy </vt:lpstr>
      <vt:lpstr>Równoległe zapytania</vt:lpstr>
      <vt:lpstr>Równoległe przetwarzanie zapytań</vt:lpstr>
      <vt:lpstr>Równoległe przetwarzanie zapytań</vt:lpstr>
      <vt:lpstr>Równoległe przetwarzanie zapytań</vt:lpstr>
      <vt:lpstr>Równoległe przetwarzanie zapytań</vt:lpstr>
      <vt:lpstr>Równoległe przetwarzanie zapytań - Parallel Scan</vt:lpstr>
      <vt:lpstr>Równoległe przetwarzanie zapytań</vt:lpstr>
      <vt:lpstr>Operatory</vt:lpstr>
      <vt:lpstr>Równoległe przetwarzanie zapytań</vt:lpstr>
      <vt:lpstr>Równoległe przetwarzanie zapytań</vt:lpstr>
      <vt:lpstr>Równoległe przetwarzanie zapytań – DEMO </vt:lpstr>
      <vt:lpstr>Równoległy raj z problemami</vt:lpstr>
      <vt:lpstr>Równoległy raj z problemami - algorytmy</vt:lpstr>
      <vt:lpstr>Równoległy raj z problemami – serial zones</vt:lpstr>
      <vt:lpstr>Równoległy raj z problemami – serial zones</vt:lpstr>
      <vt:lpstr>Równoległy raj z problemami – serial zones</vt:lpstr>
      <vt:lpstr>Równoległy raj z problemami – serial zones</vt:lpstr>
      <vt:lpstr>Równoległy raj z problemami – niezbalansowane wątki</vt:lpstr>
      <vt:lpstr>Równoległy raj z problemami – koszt równoległości</vt:lpstr>
      <vt:lpstr>Równoległy raj z problemami – koszt równoległości</vt:lpstr>
      <vt:lpstr>Równoległy raj z problemami – koszt równoległości</vt:lpstr>
      <vt:lpstr>Równoległy raj z problemami – inhibitory</vt:lpstr>
      <vt:lpstr>Równoległy raj z problemami – inhibitory</vt:lpstr>
      <vt:lpstr>Równoległy raj z problemami – DEMO </vt:lpstr>
      <vt:lpstr>Serial vs Parallel czyli Bitmap Magic</vt:lpstr>
      <vt:lpstr>Serial vs Parallel czyli Bitmap Magic</vt:lpstr>
      <vt:lpstr>Serial vs Parallel czyli Bitmap Magic - DEMO</vt:lpstr>
      <vt:lpstr>Parallel Deadlock </vt:lpstr>
      <vt:lpstr>Parallel Deadlock - przykład</vt:lpstr>
      <vt:lpstr>Parallel Deadlock - DEMO</vt:lpstr>
      <vt:lpstr>Wzorzec dobrego zapytania (Adam Machanic)</vt:lpstr>
      <vt:lpstr>Wzorzec dobrego zapytania        (PAP – Parallel Apply Pattern)</vt:lpstr>
      <vt:lpstr>PAP – Parallel Apply Pattern - DEMO</vt:lpstr>
      <vt:lpstr>Co nowego w SQL Server 2014?</vt:lpstr>
      <vt:lpstr>SELECT ... INTO - DEMO</vt:lpstr>
      <vt:lpstr>Columnstore index</vt:lpstr>
      <vt:lpstr>Anatomia indeksów</vt:lpstr>
      <vt:lpstr>Anatomia indeksów</vt:lpstr>
      <vt:lpstr>Jak to działa</vt:lpstr>
      <vt:lpstr>Anatomia indeksów</vt:lpstr>
      <vt:lpstr>Anatomia indeksów</vt:lpstr>
      <vt:lpstr>Anatomia indeksów</vt:lpstr>
      <vt:lpstr>Anatomia indeksów</vt:lpstr>
      <vt:lpstr>Anatomia indeksów</vt:lpstr>
      <vt:lpstr>Anatomia indeksów</vt:lpstr>
      <vt:lpstr>Jak działa CPU</vt:lpstr>
      <vt:lpstr>Batch Model</vt:lpstr>
      <vt:lpstr>Indeks Columnstore </vt:lpstr>
      <vt:lpstr>Indeks Columnstore </vt:lpstr>
      <vt:lpstr>Indeks Columnstore</vt:lpstr>
      <vt:lpstr>Indeks Columnstore </vt:lpstr>
      <vt:lpstr>Indeks Columnstore  </vt:lpstr>
      <vt:lpstr>Indeks Columnstore</vt:lpstr>
      <vt:lpstr>Zmiana reguł gry</vt:lpstr>
      <vt:lpstr>Indeks Columnstore w SQL Server 2014 </vt:lpstr>
      <vt:lpstr>Indeks Columnstore – tabela 100 mln wierszy</vt:lpstr>
      <vt:lpstr>Indeks columnstore – Clustered </vt:lpstr>
      <vt:lpstr>Indeks columnstore – Clustered </vt:lpstr>
      <vt:lpstr>Batch mode – zmiany </vt:lpstr>
      <vt:lpstr>Podsumowanie</vt:lpstr>
      <vt:lpstr>PowerPoint Presentation</vt:lpstr>
      <vt:lpstr>NASI SPONSORZY I PARTNERZY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Hubert Kobierzewski</dc:creator>
  <cp:lastModifiedBy>Widera, Damian {FPSG~Warsaw}</cp:lastModifiedBy>
  <cp:revision>181</cp:revision>
  <dcterms:created xsi:type="dcterms:W3CDTF">2011-11-24T02:19:03Z</dcterms:created>
  <dcterms:modified xsi:type="dcterms:W3CDTF">2014-04-30T08:12:43Z</dcterms:modified>
</cp:coreProperties>
</file>